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56" r:id="rId2"/>
    <p:sldId id="259" r:id="rId3"/>
    <p:sldId id="257" r:id="rId4"/>
    <p:sldId id="260" r:id="rId5"/>
    <p:sldId id="261" r:id="rId6"/>
    <p:sldId id="262" r:id="rId7"/>
    <p:sldId id="264" r:id="rId8"/>
    <p:sldId id="263" r:id="rId9"/>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38617" autoAdjust="0"/>
  </p:normalViewPr>
  <p:slideViewPr>
    <p:cSldViewPr>
      <p:cViewPr varScale="1">
        <p:scale>
          <a:sx n="43" d="100"/>
          <a:sy n="43" d="100"/>
        </p:scale>
        <p:origin x="295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031608-A099-4848-AAB5-5177158424A6}" type="datetimeFigureOut">
              <a:rPr lang="de-DE" smtClean="0"/>
              <a:t>02.11.2016</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348BC2-ACE5-4A42-BCFC-649EF3793762}" type="slidenum">
              <a:rPr lang="de-DE" smtClean="0"/>
              <a:t>‹Nr.›</a:t>
            </a:fld>
            <a:endParaRPr lang="de-DE"/>
          </a:p>
        </p:txBody>
      </p:sp>
    </p:spTree>
    <p:extLst>
      <p:ext uri="{BB962C8B-B14F-4D97-AF65-F5344CB8AC3E}">
        <p14:creationId xmlns:p14="http://schemas.microsoft.com/office/powerpoint/2010/main" val="1884639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1" u="sng" kern="1200" dirty="0" smtClean="0">
                <a:solidFill>
                  <a:schemeClr val="tx1"/>
                </a:solidFill>
                <a:effectLst/>
                <a:latin typeface="+mn-lt"/>
                <a:ea typeface="+mn-ea"/>
                <a:cs typeface="+mn-cs"/>
              </a:rPr>
              <a:t>Thema:</a:t>
            </a:r>
            <a:r>
              <a:rPr lang="de-DE" sz="1200" kern="1200" dirty="0" smtClean="0">
                <a:solidFill>
                  <a:schemeClr val="tx1"/>
                </a:solidFill>
                <a:effectLst/>
                <a:latin typeface="+mn-lt"/>
                <a:ea typeface="+mn-ea"/>
                <a:cs typeface="+mn-cs"/>
              </a:rPr>
              <a:t> Man(n) lebt für ein Ziel       </a:t>
            </a:r>
            <a:r>
              <a:rPr lang="de-DE" sz="1200" b="1" kern="1200" dirty="0" smtClean="0">
                <a:solidFill>
                  <a:schemeClr val="tx1"/>
                </a:solidFill>
                <a:effectLst/>
                <a:latin typeface="+mn-lt"/>
                <a:ea typeface="+mn-ea"/>
                <a:cs typeface="+mn-cs"/>
              </a:rPr>
              <a:t>Text: </a:t>
            </a:r>
            <a:r>
              <a:rPr lang="de-DE" sz="1200" b="1" kern="1200" dirty="0" err="1" smtClean="0">
                <a:solidFill>
                  <a:schemeClr val="tx1"/>
                </a:solidFill>
                <a:effectLst/>
                <a:latin typeface="+mn-lt"/>
                <a:ea typeface="+mn-ea"/>
                <a:cs typeface="+mn-cs"/>
              </a:rPr>
              <a:t>1.Mo</a:t>
            </a:r>
            <a:r>
              <a:rPr lang="de-DE" sz="1200" b="1" kern="1200" dirty="0" smtClean="0">
                <a:solidFill>
                  <a:schemeClr val="tx1"/>
                </a:solidFill>
                <a:effectLst/>
                <a:latin typeface="+mn-lt"/>
                <a:ea typeface="+mn-ea"/>
                <a:cs typeface="+mn-cs"/>
              </a:rPr>
              <a:t> 18,1-15</a:t>
            </a:r>
            <a:endParaRPr lang="de-DE" sz="1100" kern="1200" dirty="0" smtClean="0">
              <a:solidFill>
                <a:schemeClr val="tx1"/>
              </a:solidFill>
              <a:effectLst/>
              <a:latin typeface="+mn-lt"/>
              <a:ea typeface="+mn-ea"/>
              <a:cs typeface="+mn-cs"/>
            </a:endParaRPr>
          </a:p>
          <a:p>
            <a:r>
              <a:rPr lang="de-DE" sz="1200" b="1"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Und der HERR erschien ihm bei den Terebinthen von </a:t>
            </a:r>
            <a:r>
              <a:rPr lang="de-DE" sz="1200" kern="1200" dirty="0" err="1" smtClean="0">
                <a:solidFill>
                  <a:schemeClr val="tx1"/>
                </a:solidFill>
                <a:effectLst/>
                <a:latin typeface="+mn-lt"/>
                <a:ea typeface="+mn-ea"/>
                <a:cs typeface="+mn-cs"/>
              </a:rPr>
              <a:t>Mamre</a:t>
            </a:r>
            <a:r>
              <a:rPr lang="de-DE" sz="1200" kern="1200" dirty="0" smtClean="0">
                <a:solidFill>
                  <a:schemeClr val="tx1"/>
                </a:solidFill>
                <a:effectLst/>
                <a:latin typeface="+mn-lt"/>
                <a:ea typeface="+mn-ea"/>
                <a:cs typeface="+mn-cs"/>
              </a:rPr>
              <a:t>, als er bei der Hitze des Tages am Eingang des Zeltes saß.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pPr lvl="0"/>
            <a:r>
              <a:rPr lang="de-DE" sz="1200" b="1" kern="1200" dirty="0" smtClean="0">
                <a:solidFill>
                  <a:schemeClr val="tx1"/>
                </a:solidFill>
                <a:effectLst/>
                <a:latin typeface="+mn-lt"/>
                <a:ea typeface="+mn-ea"/>
                <a:cs typeface="+mn-cs"/>
              </a:rPr>
              <a:t>Männer die zielorientiert leben, beurteilen die Dinge nach deren Verfallsdatum</a:t>
            </a:r>
            <a:r>
              <a:rPr lang="de-DE" sz="1200" kern="1200" dirty="0" smtClean="0">
                <a:solidFill>
                  <a:schemeClr val="tx1"/>
                </a:solidFill>
                <a:effectLst/>
                <a:latin typeface="+mn-lt"/>
                <a:ea typeface="+mn-ea"/>
                <a:cs typeface="+mn-cs"/>
              </a:rPr>
              <a:t> („Und der HERR…“)</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Wenn Gott in </a:t>
            </a:r>
            <a:r>
              <a:rPr lang="de-DE" sz="1200" kern="1200" dirty="0" err="1" smtClean="0">
                <a:solidFill>
                  <a:schemeClr val="tx1"/>
                </a:solidFill>
                <a:effectLst/>
                <a:latin typeface="+mn-lt"/>
                <a:ea typeface="+mn-ea"/>
                <a:cs typeface="+mn-cs"/>
              </a:rPr>
              <a:t>Erscheidung</a:t>
            </a:r>
            <a:r>
              <a:rPr lang="de-DE" sz="1200" kern="1200" dirty="0" smtClean="0">
                <a:solidFill>
                  <a:schemeClr val="tx1"/>
                </a:solidFill>
                <a:effectLst/>
                <a:latin typeface="+mn-lt"/>
                <a:ea typeface="+mn-ea"/>
                <a:cs typeface="+mn-cs"/>
              </a:rPr>
              <a:t> tritt, dann geht es um Ewigkeit. </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Die Situation: Abraham verzichtet auf Sodom, verzichtet auf eine Stadt, verzichtet auf Reichtum und Anerkennung bei den Edlen, denn auf all diesen Dingen steht: Verfallsdatum: siehe Grabstein“</a:t>
            </a:r>
            <a:endParaRPr lang="de-DE" sz="1100" kern="1200" dirty="0" smtClean="0">
              <a:solidFill>
                <a:schemeClr val="tx1"/>
              </a:solidFill>
              <a:effectLst/>
              <a:latin typeface="+mn-lt"/>
              <a:ea typeface="+mn-ea"/>
              <a:cs typeface="+mn-cs"/>
            </a:endParaRPr>
          </a:p>
          <a:p>
            <a:pPr lvl="1"/>
            <a:r>
              <a:rPr lang="de-DE" sz="1200" b="1" kern="1200" dirty="0" smtClean="0">
                <a:solidFill>
                  <a:schemeClr val="tx1"/>
                </a:solidFill>
                <a:effectLst/>
                <a:latin typeface="+mn-lt"/>
                <a:ea typeface="+mn-ea"/>
                <a:cs typeface="+mn-cs"/>
              </a:rPr>
              <a:t>Arbeit, Haus und Hobby können ein Leben zwar ausfüllen, aber machen das Leben nicht aus!</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Paulus schreibt an die Philipper: 2,20: „</a:t>
            </a:r>
            <a:r>
              <a:rPr lang="de-DE" sz="1200" b="1" kern="1200" dirty="0" smtClean="0">
                <a:solidFill>
                  <a:schemeClr val="tx1"/>
                </a:solidFill>
                <a:effectLst/>
                <a:latin typeface="+mn-lt"/>
                <a:ea typeface="+mn-ea"/>
                <a:cs typeface="+mn-cs"/>
              </a:rPr>
              <a:t>denn alle suchen das Ihre</a:t>
            </a:r>
            <a:r>
              <a:rPr lang="de-DE" sz="1200" kern="1200" dirty="0" smtClean="0">
                <a:solidFill>
                  <a:schemeClr val="tx1"/>
                </a:solidFill>
                <a:effectLst/>
                <a:latin typeface="+mn-lt"/>
                <a:ea typeface="+mn-ea"/>
                <a:cs typeface="+mn-cs"/>
              </a:rPr>
              <a:t> und nicht das, was Jesu Christi ist.“</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Ein Leben des Glaubens ist ein Leben des Verzichts, aber auch eines größter geistlicher Schätze!</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Leben wir noch die Hoffnung eines Abraham?</a:t>
            </a:r>
            <a:r>
              <a:rPr lang="de-DE" sz="1200" b="1" kern="1200" dirty="0" smtClean="0">
                <a:solidFill>
                  <a:schemeClr val="tx1"/>
                </a:solidFill>
                <a:effectLst/>
                <a:latin typeface="+mn-lt"/>
                <a:ea typeface="+mn-ea"/>
                <a:cs typeface="+mn-cs"/>
              </a:rPr>
              <a:t> Hat uns der Materialismus nicht längst jede Notwendigkeit für Hoffnung genommen? </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Abrahams Gott begegnet dem, der </a:t>
            </a:r>
            <a:r>
              <a:rPr lang="de-DE" sz="1200" b="1" kern="1200" dirty="0" smtClean="0">
                <a:solidFill>
                  <a:schemeClr val="tx1"/>
                </a:solidFill>
                <a:effectLst/>
                <a:latin typeface="+mn-lt"/>
                <a:ea typeface="+mn-ea"/>
                <a:cs typeface="+mn-cs"/>
              </a:rPr>
              <a:t>diese Welt als Fremde</a:t>
            </a:r>
            <a:r>
              <a:rPr lang="de-DE" sz="1200" kern="1200" dirty="0" smtClean="0">
                <a:solidFill>
                  <a:schemeClr val="tx1"/>
                </a:solidFill>
                <a:effectLst/>
                <a:latin typeface="+mn-lt"/>
                <a:ea typeface="+mn-ea"/>
                <a:cs typeface="+mn-cs"/>
              </a:rPr>
              <a:t> sieht und bereit ist aufzubrechen (</a:t>
            </a:r>
            <a:r>
              <a:rPr lang="de-DE" sz="1200" kern="1200" dirty="0" err="1" smtClean="0">
                <a:solidFill>
                  <a:schemeClr val="tx1"/>
                </a:solidFill>
                <a:effectLst/>
                <a:latin typeface="+mn-lt"/>
                <a:ea typeface="+mn-ea"/>
                <a:cs typeface="+mn-cs"/>
              </a:rPr>
              <a:t>Hebr</a:t>
            </a:r>
            <a:r>
              <a:rPr lang="de-DE" sz="1200" kern="1200" dirty="0" smtClean="0">
                <a:solidFill>
                  <a:schemeClr val="tx1"/>
                </a:solidFill>
                <a:effectLst/>
                <a:latin typeface="+mn-lt"/>
                <a:ea typeface="+mn-ea"/>
                <a:cs typeface="+mn-cs"/>
              </a:rPr>
              <a:t> 11,9)</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Abraham verzichtet auf eine feste Wohnung, denn er wollte </a:t>
            </a:r>
            <a:r>
              <a:rPr lang="de-DE" sz="1200" b="1" kern="1200" dirty="0" smtClean="0">
                <a:solidFill>
                  <a:schemeClr val="tx1"/>
                </a:solidFill>
                <a:effectLst/>
                <a:latin typeface="+mn-lt"/>
                <a:ea typeface="+mn-ea"/>
                <a:cs typeface="+mn-cs"/>
              </a:rPr>
              <a:t>jederzeit aufbrechen können</a:t>
            </a:r>
            <a:r>
              <a:rPr lang="de-DE" sz="1200" kern="1200" dirty="0" smtClean="0">
                <a:solidFill>
                  <a:schemeClr val="tx1"/>
                </a:solidFill>
                <a:effectLst/>
                <a:latin typeface="+mn-lt"/>
                <a:ea typeface="+mn-ea"/>
                <a:cs typeface="+mn-cs"/>
              </a:rPr>
              <a:t>, um in die himmlische Stadt einziehen zu können (</a:t>
            </a:r>
            <a:r>
              <a:rPr lang="de-DE" sz="1200" kern="1200" dirty="0" err="1" smtClean="0">
                <a:solidFill>
                  <a:schemeClr val="tx1"/>
                </a:solidFill>
                <a:effectLst/>
                <a:latin typeface="+mn-lt"/>
                <a:ea typeface="+mn-ea"/>
                <a:cs typeface="+mn-cs"/>
              </a:rPr>
              <a:t>Bunjans</a:t>
            </a:r>
            <a:r>
              <a:rPr lang="de-DE" sz="1200" kern="1200" dirty="0" smtClean="0">
                <a:solidFill>
                  <a:schemeClr val="tx1"/>
                </a:solidFill>
                <a:effectLst/>
                <a:latin typeface="+mn-lt"/>
                <a:ea typeface="+mn-ea"/>
                <a:cs typeface="+mn-cs"/>
              </a:rPr>
              <a:t> Pilgerriese!)</a:t>
            </a:r>
            <a:r>
              <a:rPr lang="de-DE" sz="1200" kern="1200" dirty="0" smtClean="0">
                <a:solidFill>
                  <a:schemeClr val="tx1"/>
                </a:solidFill>
                <a:effectLst/>
                <a:latin typeface="+mn-lt"/>
                <a:ea typeface="+mn-ea"/>
                <a:cs typeface="+mn-cs"/>
                <a:sym typeface="Wingdings" panose="05000000000000000000" pitchFamily="2" charset="2"/>
              </a:rPr>
              <a:t></a:t>
            </a:r>
            <a:r>
              <a:rPr lang="de-DE" sz="1200" kern="1200" dirty="0" smtClean="0">
                <a:solidFill>
                  <a:schemeClr val="tx1"/>
                </a:solidFill>
                <a:effectLst/>
                <a:latin typeface="+mn-lt"/>
                <a:ea typeface="+mn-ea"/>
                <a:cs typeface="+mn-cs"/>
              </a:rPr>
              <a:t> er </a:t>
            </a:r>
            <a:r>
              <a:rPr lang="de-DE" sz="1200" b="1" kern="1200" dirty="0" smtClean="0">
                <a:solidFill>
                  <a:schemeClr val="tx1"/>
                </a:solidFill>
                <a:effectLst/>
                <a:latin typeface="+mn-lt"/>
                <a:ea typeface="+mn-ea"/>
                <a:cs typeface="+mn-cs"/>
              </a:rPr>
              <a:t>hatte auf den Geist Gottes gesetzt</a:t>
            </a:r>
            <a:r>
              <a:rPr lang="de-DE" sz="1200" kern="1200" dirty="0" smtClean="0">
                <a:solidFill>
                  <a:schemeClr val="tx1"/>
                </a:solidFill>
                <a:effectLst/>
                <a:latin typeface="+mn-lt"/>
                <a:ea typeface="+mn-ea"/>
                <a:cs typeface="+mn-cs"/>
              </a:rPr>
              <a:t>!  Lot dagegen hatte seine </a:t>
            </a:r>
            <a:r>
              <a:rPr lang="de-DE" sz="1200" b="1" kern="1200" dirty="0" smtClean="0">
                <a:solidFill>
                  <a:schemeClr val="tx1"/>
                </a:solidFill>
                <a:effectLst/>
                <a:latin typeface="+mn-lt"/>
                <a:ea typeface="+mn-ea"/>
                <a:cs typeface="+mn-cs"/>
              </a:rPr>
              <a:t>Hoffnung auf sein Fleisch</a:t>
            </a:r>
            <a:r>
              <a:rPr lang="de-DE" sz="1200" kern="1200" dirty="0" smtClean="0">
                <a:solidFill>
                  <a:schemeClr val="tx1"/>
                </a:solidFill>
                <a:effectLst/>
                <a:latin typeface="+mn-lt"/>
                <a:ea typeface="+mn-ea"/>
                <a:cs typeface="+mn-cs"/>
              </a:rPr>
              <a:t> gesetzt und sollte von diesem Fleisch verderben ernten</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Darum lehrt Gott uns Verzicht!  Damit wir den Blick in die Ewigkeit nicht verlieren! Wer Mangel leidet lernst reicht zu sein im Blick auf Gott hält.</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Missionar Hoffmann, der unter den Papua in Neuguinea lebte, suchte lange Zeit 	vergebens nach einem Wort für Hoffnung. Man übersetzte es zunächst mit "warten", war 	sich aber bewusst, wie wenig damit gesagt werden konnte. Im Jahre 1909 musste er drei 	Kinder in Deutschland zurücklassen. In Neuguinea wurde der Missionarsfamilie ein 	Söhnchen geschenkt. Die Freude war groß. Doch kaum war der Junge ein Jahr alt, wurde 	er todkrank und starb.</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Hoffmann erzählt: "Wie ich am nächsten Vormittag den Sarg zimmerte und Träne auf 	Träne die gehobelten Bretter netzte, beobachtete mich aufmerksam ein Eingeborener. 	Endlich fing er teilnahmsvoll an: "Dein Sohn ist tot, werdet ihr jetzt weggehen?"</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"Nein."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"Aber ihr werdet auch sterben, und was machen dann eure Kinder?"</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"Die sind in Gottes Hand."</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"0 Hoffmann", sagte der Eingeborene, und eine Träne glänzte in seinem dunklen Auge, 	"was seid ihr Jesusleute für Menschen! Ihr habt andere Herzen als wir. Aber nicht wahr, 	ihr könnt durch den Horizont sehen?"</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"Ja", sagte ich, "mein Freund, das können wir: Wir sehen durch den Horizont in den 	Himmel hinein." Da ging es mir durch den Sinn: Das gibt ein schönes Wort für 	Hoffnung."</a:t>
            </a:r>
            <a:endParaRPr lang="de-DE" sz="1100" kern="1200" dirty="0" smtClean="0">
              <a:solidFill>
                <a:schemeClr val="tx1"/>
              </a:solidFill>
              <a:effectLst/>
              <a:latin typeface="+mn-lt"/>
              <a:ea typeface="+mn-ea"/>
              <a:cs typeface="+mn-cs"/>
            </a:endParaRPr>
          </a:p>
          <a:p>
            <a:r>
              <a:rPr lang="de-DE" sz="1200" b="1"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D4348BC2-ACE5-4A42-BCFC-649EF3793762}" type="slidenum">
              <a:rPr lang="de-DE" smtClean="0"/>
              <a:t>2</a:t>
            </a:fld>
            <a:endParaRPr lang="de-DE"/>
          </a:p>
        </p:txBody>
      </p:sp>
    </p:spTree>
    <p:extLst>
      <p:ext uri="{BB962C8B-B14F-4D97-AF65-F5344CB8AC3E}">
        <p14:creationId xmlns:p14="http://schemas.microsoft.com/office/powerpoint/2010/main" val="3342994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b="1" kern="1200" dirty="0" smtClean="0">
                <a:solidFill>
                  <a:schemeClr val="tx1"/>
                </a:solidFill>
                <a:effectLst/>
                <a:latin typeface="+mn-lt"/>
                <a:ea typeface="+mn-ea"/>
                <a:cs typeface="+mn-cs"/>
              </a:rPr>
              <a:t>Männer die zielorientiert leben, halten sich dort auf, wo Gott hinkommen kann</a:t>
            </a:r>
            <a:r>
              <a:rPr lang="de-DE" sz="1200" kern="1200" dirty="0" smtClean="0">
                <a:solidFill>
                  <a:schemeClr val="tx1"/>
                </a:solidFill>
                <a:effectLst/>
                <a:latin typeface="+mn-lt"/>
                <a:ea typeface="+mn-ea"/>
                <a:cs typeface="+mn-cs"/>
              </a:rPr>
              <a:t> („</a:t>
            </a:r>
            <a:r>
              <a:rPr lang="de-DE" sz="1200" i="1" kern="1200" dirty="0" smtClean="0">
                <a:solidFill>
                  <a:schemeClr val="tx1"/>
                </a:solidFill>
                <a:effectLst/>
                <a:latin typeface="+mn-lt"/>
                <a:ea typeface="+mn-ea"/>
                <a:cs typeface="+mn-cs"/>
              </a:rPr>
              <a:t>erschien ihm</a:t>
            </a:r>
            <a:r>
              <a:rPr lang="de-DE" sz="1200" kern="1200" dirty="0" smtClean="0">
                <a:solidFill>
                  <a:schemeClr val="tx1"/>
                </a:solidFill>
                <a:effectLst/>
                <a:latin typeface="+mn-lt"/>
                <a:ea typeface="+mn-ea"/>
                <a:cs typeface="+mn-cs"/>
              </a:rPr>
              <a:t>“)</a:t>
            </a:r>
          </a:p>
          <a:p>
            <a:pPr lvl="0"/>
            <a:r>
              <a:rPr lang="de-DE" sz="1200" kern="1200" dirty="0" smtClean="0">
                <a:solidFill>
                  <a:schemeClr val="tx1"/>
                </a:solidFill>
                <a:effectLst/>
                <a:latin typeface="+mn-lt"/>
                <a:ea typeface="+mn-ea"/>
                <a:cs typeface="+mn-cs"/>
              </a:rPr>
              <a:t>Abraham sitzt am </a:t>
            </a:r>
            <a:r>
              <a:rPr lang="de-DE" sz="1200" b="1" kern="1200" dirty="0" smtClean="0">
                <a:solidFill>
                  <a:schemeClr val="tx1"/>
                </a:solidFill>
                <a:effectLst/>
                <a:latin typeface="+mn-lt"/>
                <a:ea typeface="+mn-ea"/>
                <a:cs typeface="+mn-cs"/>
              </a:rPr>
              <a:t>Eingang seines Zeltes</a:t>
            </a:r>
            <a:r>
              <a:rPr lang="de-DE" sz="1200" kern="1200" dirty="0" smtClean="0">
                <a:solidFill>
                  <a:schemeClr val="tx1"/>
                </a:solidFill>
                <a:effectLst/>
                <a:latin typeface="+mn-lt"/>
                <a:ea typeface="+mn-ea"/>
                <a:cs typeface="+mn-cs"/>
              </a:rPr>
              <a:t> und begegnet Gott; Lot sitzt am </a:t>
            </a:r>
            <a:r>
              <a:rPr lang="de-DE" sz="1200" b="1" kern="1200" dirty="0" smtClean="0">
                <a:solidFill>
                  <a:schemeClr val="tx1"/>
                </a:solidFill>
                <a:effectLst/>
                <a:latin typeface="+mn-lt"/>
                <a:ea typeface="+mn-ea"/>
                <a:cs typeface="+mn-cs"/>
              </a:rPr>
              <a:t>Eingang von Sodom</a:t>
            </a:r>
            <a:r>
              <a:rPr lang="de-DE" sz="1200" kern="1200" dirty="0" smtClean="0">
                <a:solidFill>
                  <a:schemeClr val="tx1"/>
                </a:solidFill>
                <a:effectLst/>
                <a:latin typeface="+mn-lt"/>
                <a:ea typeface="+mn-ea"/>
                <a:cs typeface="+mn-cs"/>
              </a:rPr>
              <a:t> und begegnet der himmelschreienden Sünde seiner Mitbürger und stumpft ab [will sein Töchter dem Willen der Homosexuellen preisgeben…] (19,1; </a:t>
            </a:r>
            <a:r>
              <a:rPr lang="de-DE" sz="1200" kern="1200" dirty="0" err="1" smtClean="0">
                <a:solidFill>
                  <a:schemeClr val="tx1"/>
                </a:solidFill>
                <a:effectLst/>
                <a:latin typeface="+mn-lt"/>
                <a:ea typeface="+mn-ea"/>
                <a:cs typeface="+mn-cs"/>
              </a:rPr>
              <a:t>1.Petr</a:t>
            </a:r>
            <a:r>
              <a:rPr lang="de-DE" sz="1200" kern="1200" dirty="0" smtClean="0">
                <a:solidFill>
                  <a:schemeClr val="tx1"/>
                </a:solidFill>
                <a:effectLst/>
                <a:latin typeface="+mn-lt"/>
                <a:ea typeface="+mn-ea"/>
                <a:cs typeface="+mn-cs"/>
              </a:rPr>
              <a:t> 2,6-8)</a:t>
            </a:r>
          </a:p>
          <a:p>
            <a:pPr lvl="0"/>
            <a:r>
              <a:rPr lang="de-DE" sz="1200" kern="1200" dirty="0" smtClean="0">
                <a:solidFill>
                  <a:schemeClr val="tx1"/>
                </a:solidFill>
                <a:effectLst/>
                <a:latin typeface="+mn-lt"/>
                <a:ea typeface="+mn-ea"/>
                <a:cs typeface="+mn-cs"/>
              </a:rPr>
              <a:t>Es stehen drei Männer vor ihm, aber er sagt: „</a:t>
            </a:r>
            <a:r>
              <a:rPr lang="de-DE" sz="1200" i="1" kern="1200" dirty="0" smtClean="0">
                <a:solidFill>
                  <a:schemeClr val="tx1"/>
                </a:solidFill>
                <a:effectLst/>
                <a:latin typeface="+mn-lt"/>
                <a:ea typeface="+mn-ea"/>
                <a:cs typeface="+mn-cs"/>
              </a:rPr>
              <a:t>Herr</a:t>
            </a:r>
            <a:r>
              <a:rPr lang="de-DE" sz="1200" kern="1200" dirty="0" smtClean="0">
                <a:solidFill>
                  <a:schemeClr val="tx1"/>
                </a:solidFill>
                <a:effectLst/>
                <a:latin typeface="+mn-lt"/>
                <a:ea typeface="+mn-ea"/>
                <a:cs typeface="+mn-cs"/>
              </a:rPr>
              <a:t>, wenn ich Gunst gefunden habe in </a:t>
            </a:r>
            <a:r>
              <a:rPr lang="de-DE" sz="1200" i="1" kern="1200" dirty="0" smtClean="0">
                <a:solidFill>
                  <a:schemeClr val="tx1"/>
                </a:solidFill>
                <a:effectLst/>
                <a:latin typeface="+mn-lt"/>
                <a:ea typeface="+mn-ea"/>
                <a:cs typeface="+mn-cs"/>
              </a:rPr>
              <a:t>deinen</a:t>
            </a:r>
            <a:r>
              <a:rPr lang="de-DE" sz="1200" kern="1200" dirty="0" smtClean="0">
                <a:solidFill>
                  <a:schemeClr val="tx1"/>
                </a:solidFill>
                <a:effectLst/>
                <a:latin typeface="+mn-lt"/>
                <a:ea typeface="+mn-ea"/>
                <a:cs typeface="+mn-cs"/>
              </a:rPr>
              <a:t> Augen…“ (18,3</a:t>
            </a:r>
            <a:r>
              <a:rPr lang="de-DE" sz="1200" kern="1200" dirty="0" smtClean="0">
                <a:solidFill>
                  <a:schemeClr val="tx1"/>
                </a:solidFill>
                <a:effectLst/>
                <a:latin typeface="+mn-lt"/>
                <a:ea typeface="+mn-ea"/>
                <a:cs typeface="+mn-cs"/>
                <a:sym typeface="Wingdings" panose="05000000000000000000" pitchFamily="2" charset="2"/>
              </a:rPr>
              <a:t></a:t>
            </a:r>
            <a:r>
              <a:rPr lang="de-DE" sz="1200" kern="1200" dirty="0" smtClean="0">
                <a:solidFill>
                  <a:schemeClr val="tx1"/>
                </a:solidFill>
                <a:effectLst/>
                <a:latin typeface="+mn-lt"/>
                <a:ea typeface="+mn-ea"/>
                <a:cs typeface="+mn-cs"/>
              </a:rPr>
              <a:t>  Singular). Später lesen wir: „Und die Männer wandten sich von dort und gingen nach Sodom. Abraham aber blieb noch vor </a:t>
            </a:r>
            <a:r>
              <a:rPr lang="de-DE" sz="1200" i="1" kern="1200" dirty="0" smtClean="0">
                <a:solidFill>
                  <a:schemeClr val="tx1"/>
                </a:solidFill>
                <a:effectLst/>
                <a:latin typeface="+mn-lt"/>
                <a:ea typeface="+mn-ea"/>
                <a:cs typeface="+mn-cs"/>
              </a:rPr>
              <a:t>dem HERRN</a:t>
            </a:r>
            <a:r>
              <a:rPr lang="de-DE" sz="1200" kern="1200" dirty="0" smtClean="0">
                <a:solidFill>
                  <a:schemeClr val="tx1"/>
                </a:solidFill>
                <a:effectLst/>
                <a:latin typeface="+mn-lt"/>
                <a:ea typeface="+mn-ea"/>
                <a:cs typeface="+mn-cs"/>
              </a:rPr>
              <a:t> stehen.“(18,22), d.h.</a:t>
            </a:r>
          </a:p>
          <a:p>
            <a:pPr lvl="0"/>
            <a:r>
              <a:rPr lang="de-DE" sz="1200" b="1" kern="1200" dirty="0" smtClean="0">
                <a:solidFill>
                  <a:schemeClr val="tx1"/>
                </a:solidFill>
                <a:effectLst/>
                <a:latin typeface="+mn-lt"/>
                <a:ea typeface="+mn-ea"/>
                <a:cs typeface="+mn-cs"/>
              </a:rPr>
              <a:t>Der Herr Jesus</a:t>
            </a:r>
            <a:r>
              <a:rPr lang="de-DE" sz="1200" kern="1200" dirty="0" smtClean="0">
                <a:solidFill>
                  <a:schemeClr val="tx1"/>
                </a:solidFill>
                <a:effectLst/>
                <a:latin typeface="+mn-lt"/>
                <a:ea typeface="+mn-ea"/>
                <a:cs typeface="+mn-cs"/>
              </a:rPr>
              <a:t> </a:t>
            </a:r>
            <a:r>
              <a:rPr lang="de-DE" sz="1200" b="1" kern="1200" dirty="0" smtClean="0">
                <a:solidFill>
                  <a:schemeClr val="tx1"/>
                </a:solidFill>
                <a:effectLst/>
                <a:latin typeface="+mn-lt"/>
                <a:ea typeface="+mn-ea"/>
                <a:cs typeface="+mn-cs"/>
              </a:rPr>
              <a:t>selbst</a:t>
            </a:r>
            <a:r>
              <a:rPr lang="de-DE" sz="1200" kern="1200" dirty="0" smtClean="0">
                <a:solidFill>
                  <a:schemeClr val="tx1"/>
                </a:solidFill>
                <a:effectLst/>
                <a:latin typeface="+mn-lt"/>
                <a:ea typeface="+mn-ea"/>
                <a:cs typeface="+mn-cs"/>
              </a:rPr>
              <a:t> kommt zu Abraham und redet mit ihm (18,1.22); Zu Lot kann er nur seine </a:t>
            </a:r>
            <a:r>
              <a:rPr lang="de-DE" sz="1200" b="1" kern="1200" dirty="0" smtClean="0">
                <a:solidFill>
                  <a:schemeClr val="tx1"/>
                </a:solidFill>
                <a:effectLst/>
                <a:latin typeface="+mn-lt"/>
                <a:ea typeface="+mn-ea"/>
                <a:cs typeface="+mn-cs"/>
              </a:rPr>
              <a:t>beiden Engel</a:t>
            </a:r>
            <a:r>
              <a:rPr lang="de-DE" sz="1200" kern="1200" dirty="0" smtClean="0">
                <a:solidFill>
                  <a:schemeClr val="tx1"/>
                </a:solidFill>
                <a:effectLst/>
                <a:latin typeface="+mn-lt"/>
                <a:ea typeface="+mn-ea"/>
                <a:cs typeface="+mn-cs"/>
              </a:rPr>
              <a:t> schicken, der Ort ist zu sündhaft, als das Gott dorthin kommen könnte (19,1)</a:t>
            </a:r>
          </a:p>
          <a:p>
            <a:pPr lvl="0"/>
            <a:r>
              <a:rPr lang="de-DE" sz="1200" kern="1200" dirty="0" smtClean="0">
                <a:solidFill>
                  <a:schemeClr val="tx1"/>
                </a:solidFill>
                <a:effectLst/>
                <a:latin typeface="+mn-lt"/>
                <a:ea typeface="+mn-ea"/>
                <a:cs typeface="+mn-cs"/>
              </a:rPr>
              <a:t>In </a:t>
            </a:r>
            <a:r>
              <a:rPr lang="de-DE" sz="1200" kern="1200" dirty="0" err="1" smtClean="0">
                <a:solidFill>
                  <a:schemeClr val="tx1"/>
                </a:solidFill>
                <a:effectLst/>
                <a:latin typeface="+mn-lt"/>
                <a:ea typeface="+mn-ea"/>
                <a:cs typeface="+mn-cs"/>
              </a:rPr>
              <a:t>Mamre</a:t>
            </a:r>
            <a:r>
              <a:rPr lang="de-DE" sz="1200" kern="1200" dirty="0" smtClean="0">
                <a:solidFill>
                  <a:schemeClr val="tx1"/>
                </a:solidFill>
                <a:effectLst/>
                <a:latin typeface="+mn-lt"/>
                <a:ea typeface="+mn-ea"/>
                <a:cs typeface="+mn-cs"/>
              </a:rPr>
              <a:t> stand ein </a:t>
            </a:r>
            <a:r>
              <a:rPr lang="de-DE" sz="1200" b="1" kern="1200" dirty="0" smtClean="0">
                <a:solidFill>
                  <a:schemeClr val="tx1"/>
                </a:solidFill>
                <a:effectLst/>
                <a:latin typeface="+mn-lt"/>
                <a:ea typeface="+mn-ea"/>
                <a:cs typeface="+mn-cs"/>
              </a:rPr>
              <a:t>Altar an dem Gebet</a:t>
            </a:r>
            <a:r>
              <a:rPr lang="de-DE" sz="1200" kern="1200" dirty="0" smtClean="0">
                <a:solidFill>
                  <a:schemeClr val="tx1"/>
                </a:solidFill>
                <a:effectLst/>
                <a:latin typeface="+mn-lt"/>
                <a:ea typeface="+mn-ea"/>
                <a:cs typeface="+mn-cs"/>
              </a:rPr>
              <a:t> zu Gott aufsteigt;  in Sodom war </a:t>
            </a:r>
            <a:r>
              <a:rPr lang="de-DE" sz="1200" b="1" kern="1200" dirty="0" smtClean="0">
                <a:solidFill>
                  <a:schemeClr val="tx1"/>
                </a:solidFill>
                <a:effectLst/>
                <a:latin typeface="+mn-lt"/>
                <a:ea typeface="+mn-ea"/>
                <a:cs typeface="+mn-cs"/>
              </a:rPr>
              <a:t>Klagegeschrei über Sünde</a:t>
            </a:r>
            <a:r>
              <a:rPr lang="de-DE" sz="1200" kern="1200" dirty="0" smtClean="0">
                <a:solidFill>
                  <a:schemeClr val="tx1"/>
                </a:solidFill>
                <a:effectLst/>
                <a:latin typeface="+mn-lt"/>
                <a:ea typeface="+mn-ea"/>
                <a:cs typeface="+mn-cs"/>
              </a:rPr>
              <a:t>, die zu Gott aufstieg (</a:t>
            </a:r>
            <a:r>
              <a:rPr lang="de-DE" sz="1200" kern="1200" dirty="0" err="1" smtClean="0">
                <a:solidFill>
                  <a:schemeClr val="tx1"/>
                </a:solidFill>
                <a:effectLst/>
                <a:latin typeface="+mn-lt"/>
                <a:ea typeface="+mn-ea"/>
                <a:cs typeface="+mn-cs"/>
              </a:rPr>
              <a:t>1,Mo</a:t>
            </a:r>
            <a:r>
              <a:rPr lang="de-DE" sz="1200" kern="1200" dirty="0" smtClean="0">
                <a:solidFill>
                  <a:schemeClr val="tx1"/>
                </a:solidFill>
                <a:effectLst/>
                <a:latin typeface="+mn-lt"/>
                <a:ea typeface="+mn-ea"/>
                <a:cs typeface="+mn-cs"/>
              </a:rPr>
              <a:t> 18,20).</a:t>
            </a:r>
          </a:p>
          <a:p>
            <a:endParaRPr lang="de-DE" dirty="0"/>
          </a:p>
        </p:txBody>
      </p:sp>
      <p:sp>
        <p:nvSpPr>
          <p:cNvPr id="4" name="Foliennummernplatzhalter 3"/>
          <p:cNvSpPr>
            <a:spLocks noGrp="1"/>
          </p:cNvSpPr>
          <p:nvPr>
            <p:ph type="sldNum" sz="quarter" idx="10"/>
          </p:nvPr>
        </p:nvSpPr>
        <p:spPr/>
        <p:txBody>
          <a:bodyPr/>
          <a:lstStyle/>
          <a:p>
            <a:fld id="{D4348BC2-ACE5-4A42-BCFC-649EF3793762}" type="slidenum">
              <a:rPr lang="de-DE" smtClean="0"/>
              <a:t>3</a:t>
            </a:fld>
            <a:endParaRPr lang="de-DE"/>
          </a:p>
        </p:txBody>
      </p:sp>
    </p:spTree>
    <p:extLst>
      <p:ext uri="{BB962C8B-B14F-4D97-AF65-F5344CB8AC3E}">
        <p14:creationId xmlns:p14="http://schemas.microsoft.com/office/powerpoint/2010/main" val="2063196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b="1" kern="1200" dirty="0" smtClean="0">
                <a:solidFill>
                  <a:schemeClr val="tx1"/>
                </a:solidFill>
                <a:effectLst/>
                <a:latin typeface="+mn-lt"/>
                <a:ea typeface="+mn-ea"/>
                <a:cs typeface="+mn-cs"/>
              </a:rPr>
              <a:t>Männer die zielorientiert leben, richten halten den Blick nach oben gerichtet.</a:t>
            </a:r>
            <a:r>
              <a:rPr lang="de-DE" sz="1200" kern="1200" dirty="0" smtClean="0">
                <a:solidFill>
                  <a:schemeClr val="tx1"/>
                </a:solidFill>
                <a:effectLst/>
                <a:latin typeface="+mn-lt"/>
                <a:ea typeface="+mn-ea"/>
                <a:cs typeface="+mn-cs"/>
              </a:rPr>
              <a:t> („</a:t>
            </a:r>
            <a:r>
              <a:rPr lang="de-DE" sz="1200" i="1" kern="1200" dirty="0" smtClean="0">
                <a:solidFill>
                  <a:schemeClr val="tx1"/>
                </a:solidFill>
                <a:effectLst/>
                <a:latin typeface="+mn-lt"/>
                <a:ea typeface="+mn-ea"/>
                <a:cs typeface="+mn-cs"/>
              </a:rPr>
              <a:t>als er am Eingang</a:t>
            </a:r>
            <a:r>
              <a:rPr lang="de-DE" sz="1200"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sym typeface="Wingdings" panose="05000000000000000000" pitchFamily="2" charset="2"/>
              </a:rPr>
              <a:t></a:t>
            </a:r>
            <a:r>
              <a:rPr lang="de-DE" sz="1200" kern="1200" dirty="0" smtClean="0">
                <a:solidFill>
                  <a:schemeClr val="tx1"/>
                </a:solidFill>
                <a:effectLst/>
                <a:latin typeface="+mn-lt"/>
                <a:ea typeface="+mn-ea"/>
                <a:cs typeface="+mn-cs"/>
              </a:rPr>
              <a:t>Das Ziel aus den Augen verloren: Bsp. mit Michael Höhne (20 km Gehen in Osaka) </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Deshalb sitzt Abraham in </a:t>
            </a:r>
            <a:r>
              <a:rPr lang="de-DE" sz="1200" kern="1200" dirty="0" err="1" smtClean="0">
                <a:solidFill>
                  <a:schemeClr val="tx1"/>
                </a:solidFill>
                <a:effectLst/>
                <a:latin typeface="+mn-lt"/>
                <a:ea typeface="+mn-ea"/>
                <a:cs typeface="+mn-cs"/>
              </a:rPr>
              <a:t>Mamre</a:t>
            </a:r>
            <a:r>
              <a:rPr lang="de-DE" sz="1200" kern="1200" dirty="0" smtClean="0">
                <a:solidFill>
                  <a:schemeClr val="tx1"/>
                </a:solidFill>
                <a:effectLst/>
                <a:latin typeface="+mn-lt"/>
                <a:ea typeface="+mn-ea"/>
                <a:cs typeface="+mn-cs"/>
              </a:rPr>
              <a:t>, einem Ort, an dem sich eine </a:t>
            </a:r>
            <a:r>
              <a:rPr lang="de-DE" sz="1200" kern="1200" dirty="0" err="1" smtClean="0">
                <a:solidFill>
                  <a:schemeClr val="tx1"/>
                </a:solidFill>
                <a:effectLst/>
                <a:latin typeface="+mn-lt"/>
                <a:ea typeface="+mn-ea"/>
                <a:cs typeface="+mn-cs"/>
              </a:rPr>
              <a:t>Begegbungsstätte</a:t>
            </a:r>
            <a:r>
              <a:rPr lang="de-DE" sz="1200" kern="1200" dirty="0" smtClean="0">
                <a:solidFill>
                  <a:schemeClr val="tx1"/>
                </a:solidFill>
                <a:effectLst/>
                <a:latin typeface="+mn-lt"/>
                <a:ea typeface="+mn-ea"/>
                <a:cs typeface="+mn-cs"/>
              </a:rPr>
              <a:t> mit Gott befand (</a:t>
            </a:r>
            <a:r>
              <a:rPr lang="de-DE" sz="1200" kern="1200" dirty="0" err="1" smtClean="0">
                <a:solidFill>
                  <a:schemeClr val="tx1"/>
                </a:solidFill>
                <a:effectLst/>
                <a:latin typeface="+mn-lt"/>
                <a:ea typeface="+mn-ea"/>
                <a:cs typeface="+mn-cs"/>
              </a:rPr>
              <a:t>1.Mo</a:t>
            </a:r>
            <a:r>
              <a:rPr lang="de-DE" sz="1200" kern="1200" dirty="0" smtClean="0">
                <a:solidFill>
                  <a:schemeClr val="tx1"/>
                </a:solidFill>
                <a:effectLst/>
                <a:latin typeface="+mn-lt"/>
                <a:ea typeface="+mn-ea"/>
                <a:cs typeface="+mn-cs"/>
              </a:rPr>
              <a:t> 13,18)</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Gott hatte Abraham ein Versprechen gemacht und daran hält er unerschütterlich fest.</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Abrahams Lebensauftrag: </a:t>
            </a:r>
            <a:r>
              <a:rPr lang="de-DE" sz="1200" kern="1200" dirty="0" err="1" smtClean="0">
                <a:solidFill>
                  <a:schemeClr val="tx1"/>
                </a:solidFill>
                <a:effectLst/>
                <a:latin typeface="+mn-lt"/>
                <a:ea typeface="+mn-ea"/>
                <a:cs typeface="+mn-cs"/>
              </a:rPr>
              <a:t>1.Mo</a:t>
            </a:r>
            <a:r>
              <a:rPr lang="de-DE" sz="1200" kern="1200" dirty="0" smtClean="0">
                <a:solidFill>
                  <a:schemeClr val="tx1"/>
                </a:solidFill>
                <a:effectLst/>
                <a:latin typeface="+mn-lt"/>
                <a:ea typeface="+mn-ea"/>
                <a:cs typeface="+mn-cs"/>
              </a:rPr>
              <a:t> 17,1: „Ich bin Gott der Allmächtige. Lebe vor meinem Angesicht und sei untadelig!“</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Was bedeutet „vor Gottes Angesicht leben“?</a:t>
            </a:r>
            <a:endParaRPr lang="de-DE" sz="1100" kern="1200" dirty="0" smtClean="0">
              <a:solidFill>
                <a:schemeClr val="tx1"/>
              </a:solidFill>
              <a:effectLst/>
              <a:latin typeface="+mn-lt"/>
              <a:ea typeface="+mn-ea"/>
              <a:cs typeface="+mn-cs"/>
            </a:endParaRPr>
          </a:p>
          <a:p>
            <a:pPr lvl="2"/>
            <a:r>
              <a:rPr lang="de-DE" sz="1200" kern="1200" dirty="0" smtClean="0">
                <a:solidFill>
                  <a:schemeClr val="tx1"/>
                </a:solidFill>
                <a:effectLst/>
                <a:latin typeface="+mn-lt"/>
                <a:ea typeface="+mn-ea"/>
                <a:cs typeface="+mn-cs"/>
              </a:rPr>
              <a:t>Beobachten: Kontrolle oder Schutz?</a:t>
            </a:r>
            <a:endParaRPr lang="de-DE" sz="1100" kern="1200" dirty="0" smtClean="0">
              <a:solidFill>
                <a:schemeClr val="tx1"/>
              </a:solidFill>
              <a:effectLst/>
              <a:latin typeface="+mn-lt"/>
              <a:ea typeface="+mn-ea"/>
              <a:cs typeface="+mn-cs"/>
            </a:endParaRPr>
          </a:p>
          <a:p>
            <a:pPr lvl="2"/>
            <a:r>
              <a:rPr lang="de-DE" sz="1200" kern="1200" dirty="0" smtClean="0">
                <a:solidFill>
                  <a:schemeClr val="tx1"/>
                </a:solidFill>
                <a:effectLst/>
                <a:latin typeface="+mn-lt"/>
                <a:ea typeface="+mn-ea"/>
                <a:cs typeface="+mn-cs"/>
              </a:rPr>
              <a:t>Mit den Augen leiten: wissen, was der Vater möchte (Bsp. mit Grusel-Karte und Lisa: „Das ist böse, das mag mein Papa nicht!“)</a:t>
            </a:r>
            <a:endParaRPr lang="de-DE" sz="1100" kern="1200" dirty="0" smtClean="0">
              <a:solidFill>
                <a:schemeClr val="tx1"/>
              </a:solidFill>
              <a:effectLst/>
              <a:latin typeface="+mn-lt"/>
              <a:ea typeface="+mn-ea"/>
              <a:cs typeface="+mn-cs"/>
            </a:endParaRPr>
          </a:p>
          <a:p>
            <a:pPr lvl="2"/>
            <a:r>
              <a:rPr lang="de-DE" sz="1200" kern="1200" dirty="0" smtClean="0">
                <a:solidFill>
                  <a:schemeClr val="tx1"/>
                </a:solidFill>
                <a:effectLst/>
                <a:latin typeface="+mn-lt"/>
                <a:ea typeface="+mn-ea"/>
                <a:cs typeface="+mn-cs"/>
              </a:rPr>
              <a:t>untadelig = bedeutet nicht sündlos, sondern ein Leben, dass von Gott nicht zu tadeln ist</a:t>
            </a:r>
            <a:r>
              <a:rPr lang="de-DE" sz="1200" b="1"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Abraham sitzt an einem Ort der Hoffnung und wartet auf die Erfüllung einer Zusage Gottes (</a:t>
            </a:r>
            <a:r>
              <a:rPr lang="de-DE" sz="1200" kern="1200" dirty="0" err="1" smtClean="0">
                <a:solidFill>
                  <a:schemeClr val="tx1"/>
                </a:solidFill>
                <a:effectLst/>
                <a:latin typeface="+mn-lt"/>
                <a:ea typeface="+mn-ea"/>
                <a:cs typeface="+mn-cs"/>
              </a:rPr>
              <a:t>Hebr</a:t>
            </a:r>
            <a:r>
              <a:rPr lang="de-DE" sz="1200" kern="1200" dirty="0" smtClean="0">
                <a:solidFill>
                  <a:schemeClr val="tx1"/>
                </a:solidFill>
                <a:effectLst/>
                <a:latin typeface="+mn-lt"/>
                <a:ea typeface="+mn-ea"/>
                <a:cs typeface="+mn-cs"/>
              </a:rPr>
              <a:t> 11,10)</a:t>
            </a:r>
            <a:endParaRPr lang="de-DE" sz="1100" kern="1200" dirty="0" smtClean="0">
              <a:solidFill>
                <a:schemeClr val="tx1"/>
              </a:solidFill>
              <a:effectLst/>
              <a:latin typeface="+mn-lt"/>
              <a:ea typeface="+mn-ea"/>
              <a:cs typeface="+mn-cs"/>
            </a:endParaRPr>
          </a:p>
          <a:p>
            <a:pPr lvl="1"/>
            <a:r>
              <a:rPr lang="de-DE" sz="1200" b="1" kern="1200" dirty="0" smtClean="0">
                <a:solidFill>
                  <a:schemeClr val="tx1"/>
                </a:solidFill>
                <a:effectLst/>
                <a:latin typeface="+mn-lt"/>
                <a:ea typeface="+mn-ea"/>
                <a:cs typeface="+mn-cs"/>
              </a:rPr>
              <a:t>Terebinthen</a:t>
            </a:r>
            <a:r>
              <a:rPr lang="de-DE" sz="1200" kern="1200" dirty="0" smtClean="0">
                <a:solidFill>
                  <a:schemeClr val="tx1"/>
                </a:solidFill>
                <a:effectLst/>
                <a:latin typeface="+mn-lt"/>
                <a:ea typeface="+mn-ea"/>
                <a:cs typeface="+mn-cs"/>
              </a:rPr>
              <a:t> gehören zu den Pistazienbäumen. Gelten als </a:t>
            </a:r>
            <a:r>
              <a:rPr lang="de-DE" sz="1200" b="1" kern="1200" dirty="0" smtClean="0">
                <a:solidFill>
                  <a:schemeClr val="tx1"/>
                </a:solidFill>
                <a:effectLst/>
                <a:latin typeface="+mn-lt"/>
                <a:ea typeface="+mn-ea"/>
                <a:cs typeface="+mn-cs"/>
              </a:rPr>
              <a:t>Stark und unverwüstlich</a:t>
            </a:r>
            <a:r>
              <a:rPr lang="de-DE" sz="1200" kern="1200" dirty="0" smtClean="0">
                <a:solidFill>
                  <a:schemeClr val="tx1"/>
                </a:solidFill>
                <a:effectLst/>
                <a:latin typeface="+mn-lt"/>
                <a:ea typeface="+mn-ea"/>
                <a:cs typeface="+mn-cs"/>
              </a:rPr>
              <a:t> (Schattenspender) </a:t>
            </a:r>
            <a:r>
              <a:rPr lang="de-DE" sz="1200" kern="1200" dirty="0" smtClean="0">
                <a:solidFill>
                  <a:schemeClr val="tx1"/>
                </a:solidFill>
                <a:effectLst/>
                <a:latin typeface="+mn-lt"/>
                <a:ea typeface="+mn-ea"/>
                <a:cs typeface="+mn-cs"/>
                <a:sym typeface="Wingdings" panose="05000000000000000000" pitchFamily="2" charset="2"/>
              </a:rPr>
              <a:t></a:t>
            </a:r>
            <a:r>
              <a:rPr lang="de-DE" sz="1200" kern="1200" dirty="0" smtClean="0">
                <a:solidFill>
                  <a:schemeClr val="tx1"/>
                </a:solidFill>
                <a:effectLst/>
                <a:latin typeface="+mn-lt"/>
                <a:ea typeface="+mn-ea"/>
                <a:cs typeface="+mn-cs"/>
              </a:rPr>
              <a:t> stehen sie als Sinnbild für Lebenskraft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Das hebräische Wort für Terebinthe erinnert an das Wort „Gott“ und diese Bäume 	sind oft auch als heilige Bäume betrachtet worden, an die die Menschen z. B. in 	zeremonieller Form ihre Sorgen hingen.</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D4348BC2-ACE5-4A42-BCFC-649EF3793762}" type="slidenum">
              <a:rPr lang="de-DE" smtClean="0"/>
              <a:t>4</a:t>
            </a:fld>
            <a:endParaRPr lang="de-DE"/>
          </a:p>
        </p:txBody>
      </p:sp>
    </p:spTree>
    <p:extLst>
      <p:ext uri="{BB962C8B-B14F-4D97-AF65-F5344CB8AC3E}">
        <p14:creationId xmlns:p14="http://schemas.microsoft.com/office/powerpoint/2010/main" val="2906803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b="1" kern="1200" dirty="0" smtClean="0">
                <a:solidFill>
                  <a:schemeClr val="tx1"/>
                </a:solidFill>
                <a:effectLst/>
                <a:latin typeface="+mn-lt"/>
                <a:ea typeface="+mn-ea"/>
                <a:cs typeface="+mn-cs"/>
              </a:rPr>
              <a:t>Männern die zielorientiert leben, sind Seelengewinner („</a:t>
            </a:r>
            <a:r>
              <a:rPr lang="de-DE" sz="1200" i="1" kern="1200" dirty="0" smtClean="0">
                <a:solidFill>
                  <a:schemeClr val="tx1"/>
                </a:solidFill>
                <a:effectLst/>
                <a:latin typeface="+mn-lt"/>
                <a:ea typeface="+mn-ea"/>
                <a:cs typeface="+mn-cs"/>
              </a:rPr>
              <a:t>seines Zeltes</a:t>
            </a:r>
            <a:r>
              <a:rPr lang="de-DE" sz="1200" b="1" kern="1200" dirty="0" smtClean="0">
                <a:solidFill>
                  <a:schemeClr val="tx1"/>
                </a:solidFill>
                <a:effectLst/>
                <a:latin typeface="+mn-lt"/>
                <a:ea typeface="+mn-ea"/>
                <a:cs typeface="+mn-cs"/>
              </a:rPr>
              <a:t>“)</a:t>
            </a:r>
            <a:endParaRPr lang="de-DE" sz="1100" kern="1200" dirty="0" smtClean="0">
              <a:solidFill>
                <a:schemeClr val="tx1"/>
              </a:solidFill>
              <a:effectLst/>
              <a:latin typeface="+mn-lt"/>
              <a:ea typeface="+mn-ea"/>
              <a:cs typeface="+mn-cs"/>
            </a:endParaRPr>
          </a:p>
          <a:p>
            <a:pPr lvl="1"/>
            <a:r>
              <a:rPr lang="de-DE" sz="1200" b="1" kern="1200" dirty="0" smtClean="0">
                <a:solidFill>
                  <a:schemeClr val="tx1"/>
                </a:solidFill>
                <a:effectLst/>
                <a:latin typeface="+mn-lt"/>
                <a:ea typeface="+mn-ea"/>
                <a:cs typeface="+mn-cs"/>
              </a:rPr>
              <a:t>Gott sind nicht Dinge, sondern Menschen wichtig (Männerproblem)!</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Wie war Abraham an diesen Ort gekommen? </a:t>
            </a:r>
            <a:r>
              <a:rPr lang="de-DE" sz="1200" kern="1200" dirty="0" smtClean="0">
                <a:solidFill>
                  <a:schemeClr val="tx1"/>
                </a:solidFill>
                <a:effectLst/>
                <a:latin typeface="+mn-lt"/>
                <a:ea typeface="+mn-ea"/>
                <a:cs typeface="+mn-cs"/>
                <a:sym typeface="Wingdings" panose="05000000000000000000" pitchFamily="2" charset="2"/>
              </a:rPr>
              <a: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1.Mo</a:t>
            </a:r>
            <a:r>
              <a:rPr lang="de-DE" sz="1200" kern="1200" dirty="0" smtClean="0">
                <a:solidFill>
                  <a:schemeClr val="tx1"/>
                </a:solidFill>
                <a:effectLst/>
                <a:latin typeface="+mn-lt"/>
                <a:ea typeface="+mn-ea"/>
                <a:cs typeface="+mn-cs"/>
              </a:rPr>
              <a:t> 14,8</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Abraham </a:t>
            </a:r>
            <a:r>
              <a:rPr lang="de-DE" sz="1200" b="1" kern="1200" dirty="0" smtClean="0">
                <a:solidFill>
                  <a:schemeClr val="tx1"/>
                </a:solidFill>
                <a:effectLst/>
                <a:latin typeface="+mn-lt"/>
                <a:ea typeface="+mn-ea"/>
                <a:cs typeface="+mn-cs"/>
              </a:rPr>
              <a:t>nennt seinen Neffen Lot seinen </a:t>
            </a:r>
            <a:r>
              <a:rPr lang="de-DE" sz="1200" b="1" u="sng" kern="1200" dirty="0" smtClean="0">
                <a:solidFill>
                  <a:schemeClr val="tx1"/>
                </a:solidFill>
                <a:effectLst/>
                <a:latin typeface="+mn-lt"/>
                <a:ea typeface="+mn-ea"/>
                <a:cs typeface="+mn-cs"/>
              </a:rPr>
              <a:t>Bruder</a:t>
            </a:r>
            <a:r>
              <a:rPr lang="de-DE" sz="1200" kern="1200" dirty="0" smtClean="0">
                <a:solidFill>
                  <a:schemeClr val="tx1"/>
                </a:solidFill>
                <a:effectLst/>
                <a:latin typeface="+mn-lt"/>
                <a:ea typeface="+mn-ea"/>
                <a:cs typeface="+mn-cs"/>
              </a:rPr>
              <a:t>, obwohl er als Älterer und Onkel nach den Regeln der Familientradition mit Autorität hätte auftreten können. Und er nennt ihn nicht nur so. Er bindet Lot in die </a:t>
            </a:r>
            <a:r>
              <a:rPr lang="de-DE" sz="1200" b="1" kern="1200" dirty="0" smtClean="0">
                <a:solidFill>
                  <a:schemeClr val="tx1"/>
                </a:solidFill>
                <a:effectLst/>
                <a:latin typeface="+mn-lt"/>
                <a:ea typeface="+mn-ea"/>
                <a:cs typeface="+mn-cs"/>
              </a:rPr>
              <a:t>Entscheidung, was jetzt geschehen soll, gleichwertig ein</a:t>
            </a:r>
            <a:r>
              <a:rPr lang="de-DE" sz="1200" kern="1200" dirty="0" smtClean="0">
                <a:solidFill>
                  <a:schemeClr val="tx1"/>
                </a:solidFill>
                <a:effectLst/>
                <a:latin typeface="+mn-lt"/>
                <a:ea typeface="+mn-ea"/>
                <a:cs typeface="+mn-cs"/>
              </a:rPr>
              <a:t>, lässt diesem sogar die Wahl, und </a:t>
            </a:r>
            <a:r>
              <a:rPr lang="de-DE" sz="1200" b="1" kern="1200" dirty="0" smtClean="0">
                <a:solidFill>
                  <a:schemeClr val="tx1"/>
                </a:solidFill>
                <a:effectLst/>
                <a:latin typeface="+mn-lt"/>
                <a:ea typeface="+mn-ea"/>
                <a:cs typeface="+mn-cs"/>
              </a:rPr>
              <a:t>hält sich an diese Abmachung</a:t>
            </a:r>
            <a:r>
              <a:rPr lang="de-DE" sz="1200" kern="1200" dirty="0" smtClean="0">
                <a:solidFill>
                  <a:schemeClr val="tx1"/>
                </a:solidFill>
                <a:effectLst/>
                <a:latin typeface="+mn-lt"/>
                <a:ea typeface="+mn-ea"/>
                <a:cs typeface="+mn-cs"/>
              </a:rPr>
              <a:t> auch noch lange Zeit später. Er behandelt seinen Neffen damit </a:t>
            </a:r>
            <a:r>
              <a:rPr lang="de-DE" sz="1200" b="1" kern="1200" dirty="0" smtClean="0">
                <a:solidFill>
                  <a:schemeClr val="tx1"/>
                </a:solidFill>
                <a:effectLst/>
                <a:latin typeface="+mn-lt"/>
                <a:ea typeface="+mn-ea"/>
                <a:cs typeface="+mn-cs"/>
              </a:rPr>
              <a:t>auf Augenhöhe</a:t>
            </a:r>
            <a:r>
              <a:rPr lang="de-DE" sz="1200" kern="1200" dirty="0" smtClean="0">
                <a:solidFill>
                  <a:schemeClr val="tx1"/>
                </a:solidFill>
                <a:effectLst/>
                <a:latin typeface="+mn-lt"/>
                <a:ea typeface="+mn-ea"/>
                <a:cs typeface="+mn-cs"/>
              </a:rPr>
              <a:t>, sieht ihn als gleichwertig und gleichgestellt mit ihm und erweist ihm damit den Respekt eines Bruders.</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Er führt mit Lot </a:t>
            </a:r>
            <a:r>
              <a:rPr lang="de-DE" sz="1200" b="1" kern="1200" dirty="0" smtClean="0">
                <a:solidFill>
                  <a:schemeClr val="tx1"/>
                </a:solidFill>
                <a:effectLst/>
                <a:latin typeface="+mn-lt"/>
                <a:ea typeface="+mn-ea"/>
                <a:cs typeface="+mn-cs"/>
              </a:rPr>
              <a:t>keine Diskussion um die Frage, wer denn Schuld sei</a:t>
            </a:r>
            <a:r>
              <a:rPr lang="de-DE" sz="1200" kern="1200" dirty="0" smtClean="0">
                <a:solidFill>
                  <a:schemeClr val="tx1"/>
                </a:solidFill>
                <a:effectLst/>
                <a:latin typeface="+mn-lt"/>
                <a:ea typeface="+mn-ea"/>
                <a:cs typeface="+mn-cs"/>
              </a:rPr>
              <a:t>, oder welche Hirten den Streit angefangen hätten. Denn er weiß, dass </a:t>
            </a:r>
            <a:r>
              <a:rPr lang="de-DE" sz="1200" u="sng" kern="1200" dirty="0" smtClean="0">
                <a:solidFill>
                  <a:schemeClr val="tx1"/>
                </a:solidFill>
                <a:effectLst/>
                <a:latin typeface="+mn-lt"/>
                <a:ea typeface="+mn-ea"/>
                <a:cs typeface="+mn-cs"/>
              </a:rPr>
              <a:t>Selbstrechtfertigungen kein tragfähiges Fundament</a:t>
            </a:r>
            <a:r>
              <a:rPr lang="de-DE" sz="1200" kern="1200" dirty="0" smtClean="0">
                <a:solidFill>
                  <a:schemeClr val="tx1"/>
                </a:solidFill>
                <a:effectLst/>
                <a:latin typeface="+mn-lt"/>
                <a:ea typeface="+mn-ea"/>
                <a:cs typeface="+mn-cs"/>
              </a:rPr>
              <a:t> für den Frieden sind. Er bleibt nicht bei der Schuldfrage stehen, sondern </a:t>
            </a:r>
            <a:r>
              <a:rPr lang="de-DE" sz="1200" b="1" kern="1200" dirty="0" smtClean="0">
                <a:solidFill>
                  <a:schemeClr val="tx1"/>
                </a:solidFill>
                <a:effectLst/>
                <a:latin typeface="+mn-lt"/>
                <a:ea typeface="+mn-ea"/>
                <a:cs typeface="+mn-cs"/>
              </a:rPr>
              <a:t>sucht den guten Weg des Friedens</a:t>
            </a:r>
            <a:r>
              <a:rPr lang="de-DE" sz="1200"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Er verzichtet darauf, seine Autorität in die Schale zu werfen und sich durchzusetzen, sondern schlägt sogar eine Lösung vor, bei der er bereit ist, auch benachteiligt zu werden.</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Er lässt Lot zwischen Bergland und fruchtbarem Tal wählen und </a:t>
            </a:r>
            <a:r>
              <a:rPr lang="de-DE" sz="1200" b="1" kern="1200" dirty="0" smtClean="0">
                <a:solidFill>
                  <a:schemeClr val="tx1"/>
                </a:solidFill>
                <a:effectLst/>
                <a:latin typeface="+mn-lt"/>
                <a:ea typeface="+mn-ea"/>
                <a:cs typeface="+mn-cs"/>
              </a:rPr>
              <a:t>akzeptiert ohne Bitterkeit die offensichtliche Schlechterstellung</a:t>
            </a:r>
            <a:r>
              <a:rPr lang="de-DE" sz="1200" kern="1200" dirty="0" smtClean="0">
                <a:solidFill>
                  <a:schemeClr val="tx1"/>
                </a:solidFill>
                <a:effectLst/>
                <a:latin typeface="+mn-lt"/>
                <a:ea typeface="+mn-ea"/>
                <a:cs typeface="+mn-cs"/>
              </a:rPr>
              <a:t>, weil ihm der Friede mit seinem Bruder am Herzen liegt. Auf ein Recht zu verzichten, um einen Bruder zu gewinnen, das ist das Vorbild der Demut Abrahams.</a:t>
            </a:r>
            <a:endParaRPr lang="de-DE" sz="1100" kern="1200" dirty="0" smtClean="0">
              <a:solidFill>
                <a:schemeClr val="tx1"/>
              </a:solidFill>
              <a:effectLst/>
              <a:latin typeface="+mn-lt"/>
              <a:ea typeface="+mn-ea"/>
              <a:cs typeface="+mn-cs"/>
            </a:endParaRPr>
          </a:p>
          <a:p>
            <a:pPr lvl="1"/>
            <a:r>
              <a:rPr lang="de-DE" sz="1200" i="1" kern="1200" dirty="0" smtClean="0">
                <a:solidFill>
                  <a:schemeClr val="tx1"/>
                </a:solidFill>
                <a:effectLst/>
                <a:latin typeface="+mn-lt"/>
                <a:ea typeface="+mn-ea"/>
                <a:cs typeface="+mn-cs"/>
              </a:rPr>
              <a:t>„Und als Abram hörte, dass sein Bruder gefangen weggeführt war..“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1.Mo</a:t>
            </a:r>
            <a:r>
              <a:rPr lang="de-DE" sz="1200" kern="1200" dirty="0" smtClean="0">
                <a:solidFill>
                  <a:schemeClr val="tx1"/>
                </a:solidFill>
                <a:effectLst/>
                <a:latin typeface="+mn-lt"/>
                <a:ea typeface="+mn-ea"/>
                <a:cs typeface="+mn-cs"/>
              </a:rPr>
              <a:t> 14,14) Abraham </a:t>
            </a:r>
            <a:r>
              <a:rPr lang="de-DE" sz="1200" b="1" kern="1200" dirty="0" smtClean="0">
                <a:solidFill>
                  <a:schemeClr val="tx1"/>
                </a:solidFill>
                <a:effectLst/>
                <a:latin typeface="+mn-lt"/>
                <a:ea typeface="+mn-ea"/>
                <a:cs typeface="+mn-cs"/>
              </a:rPr>
              <a:t>riskiert sein und seiner Hausgeborenen Leben</a:t>
            </a:r>
            <a:r>
              <a:rPr lang="de-DE" sz="1200" kern="1200" dirty="0" smtClean="0">
                <a:solidFill>
                  <a:schemeClr val="tx1"/>
                </a:solidFill>
                <a:effectLst/>
                <a:latin typeface="+mn-lt"/>
                <a:ea typeface="+mn-ea"/>
                <a:cs typeface="+mn-cs"/>
              </a:rPr>
              <a:t> um Lot aus einer misslichen Lage zu befreien, in die dieser bei der Eroberung </a:t>
            </a:r>
            <a:r>
              <a:rPr lang="de-DE" sz="1200" kern="1200" dirty="0" err="1" smtClean="0">
                <a:solidFill>
                  <a:schemeClr val="tx1"/>
                </a:solidFill>
                <a:effectLst/>
                <a:latin typeface="+mn-lt"/>
                <a:ea typeface="+mn-ea"/>
                <a:cs typeface="+mn-cs"/>
              </a:rPr>
              <a:t>Sodoms</a:t>
            </a:r>
            <a:r>
              <a:rPr lang="de-DE" sz="1200" kern="1200" dirty="0" smtClean="0">
                <a:solidFill>
                  <a:schemeClr val="tx1"/>
                </a:solidFill>
                <a:effectLst/>
                <a:latin typeface="+mn-lt"/>
                <a:ea typeface="+mn-ea"/>
                <a:cs typeface="+mn-cs"/>
              </a:rPr>
              <a:t> geraten war. Und Gott segnet ihn dafür. </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Wie leicht hätte Abram sagen können, dass Lot an seiner Lage selbst Schuld sei, weil sich dieser selbstsüchtig für das Bessere entschieden und Abram benachteiligt habe, das sei jetzt die gerechte Strafe für dessen Verhalten. </a:t>
            </a:r>
            <a:r>
              <a:rPr lang="de-DE" sz="1200" b="1" kern="1200" dirty="0" smtClean="0">
                <a:solidFill>
                  <a:schemeClr val="tx1"/>
                </a:solidFill>
                <a:effectLst/>
                <a:latin typeface="+mn-lt"/>
                <a:ea typeface="+mn-ea"/>
                <a:cs typeface="+mn-cs"/>
              </a:rPr>
              <a:t>Aber er denkt keine Sekunde daran aus der misslichen Situation einen Vorteil für sich zu gewinnen</a:t>
            </a:r>
            <a:r>
              <a:rPr lang="de-DE" sz="1200" kern="1200" dirty="0" smtClean="0">
                <a:solidFill>
                  <a:schemeClr val="tx1"/>
                </a:solidFill>
                <a:effectLst/>
                <a:latin typeface="+mn-lt"/>
                <a:ea typeface="+mn-ea"/>
                <a:cs typeface="+mn-cs"/>
              </a:rPr>
              <a:t> sondern er lässt sofort 318 Mann ausziehen, um seinem Bruder zur Hilfe zu eilen.</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Als Gott das Gericht über Sodom vollstrecken will, </a:t>
            </a:r>
            <a:r>
              <a:rPr lang="de-DE" sz="1200" b="1" kern="1200" dirty="0" smtClean="0">
                <a:solidFill>
                  <a:schemeClr val="tx1"/>
                </a:solidFill>
                <a:effectLst/>
                <a:latin typeface="+mn-lt"/>
                <a:ea typeface="+mn-ea"/>
                <a:cs typeface="+mn-cs"/>
              </a:rPr>
              <a:t>tritt Abraham vor Gott und ringt mit Gott</a:t>
            </a:r>
            <a:r>
              <a:rPr lang="de-DE" sz="1200" kern="1200" dirty="0" smtClean="0">
                <a:solidFill>
                  <a:schemeClr val="tx1"/>
                </a:solidFill>
                <a:effectLst/>
                <a:latin typeface="+mn-lt"/>
                <a:ea typeface="+mn-ea"/>
                <a:cs typeface="+mn-cs"/>
              </a:rPr>
              <a:t> um die Seele von Lot und erbittet sich die Verschonung der Stadt, falls nur 10 Gerechte darin zu finden seien.</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Obwohl letztlich nur vier gerettet werden sagt der Engel des Gerichts, dass er die Stadt nicht anrühren kann, bis Lot in der Zufluchtsstadt </a:t>
            </a:r>
            <a:r>
              <a:rPr lang="de-DE" sz="1200" kern="1200" dirty="0" err="1" smtClean="0">
                <a:solidFill>
                  <a:schemeClr val="tx1"/>
                </a:solidFill>
                <a:effectLst/>
                <a:latin typeface="+mn-lt"/>
                <a:ea typeface="+mn-ea"/>
                <a:cs typeface="+mn-cs"/>
              </a:rPr>
              <a:t>Zoar</a:t>
            </a:r>
            <a:r>
              <a:rPr lang="de-DE" sz="1200" kern="1200" dirty="0" smtClean="0">
                <a:solidFill>
                  <a:schemeClr val="tx1"/>
                </a:solidFill>
                <a:effectLst/>
                <a:latin typeface="+mn-lt"/>
                <a:ea typeface="+mn-ea"/>
                <a:cs typeface="+mn-cs"/>
              </a:rPr>
              <a:t> gekommen ist: „Denn ich kann nichts tun, bis du dorthin gekommen bist.“ (</a:t>
            </a:r>
            <a:r>
              <a:rPr lang="de-DE" sz="1200" kern="1200" dirty="0" err="1" smtClean="0">
                <a:solidFill>
                  <a:schemeClr val="tx1"/>
                </a:solidFill>
                <a:effectLst/>
                <a:latin typeface="+mn-lt"/>
                <a:ea typeface="+mn-ea"/>
                <a:cs typeface="+mn-cs"/>
              </a:rPr>
              <a:t>1.Mo</a:t>
            </a:r>
            <a:r>
              <a:rPr lang="de-DE" sz="1200" kern="1200" dirty="0" smtClean="0">
                <a:solidFill>
                  <a:schemeClr val="tx1"/>
                </a:solidFill>
                <a:effectLst/>
                <a:latin typeface="+mn-lt"/>
                <a:ea typeface="+mn-ea"/>
                <a:cs typeface="+mn-cs"/>
              </a:rPr>
              <a:t> 19,22)</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Im NT wird Lot daher ein Gerechter genannt, weil Gott es für wert erachtete, ihn aus Sodom zu retten (</a:t>
            </a:r>
            <a:r>
              <a:rPr lang="de-DE" sz="1200" kern="1200" dirty="0" err="1" smtClean="0">
                <a:solidFill>
                  <a:schemeClr val="tx1"/>
                </a:solidFill>
                <a:effectLst/>
                <a:latin typeface="+mn-lt"/>
                <a:ea typeface="+mn-ea"/>
                <a:cs typeface="+mn-cs"/>
              </a:rPr>
              <a:t>2.Petr</a:t>
            </a:r>
            <a:r>
              <a:rPr lang="de-DE" sz="1200" kern="1200" dirty="0" smtClean="0">
                <a:solidFill>
                  <a:schemeClr val="tx1"/>
                </a:solidFill>
                <a:effectLst/>
                <a:latin typeface="+mn-lt"/>
                <a:ea typeface="+mn-ea"/>
                <a:cs typeface="+mn-cs"/>
              </a:rPr>
              <a:t> 2,7). Aber ist das nicht letztlich der </a:t>
            </a:r>
            <a:r>
              <a:rPr lang="de-DE" sz="1200" b="1" kern="1200" dirty="0" smtClean="0">
                <a:solidFill>
                  <a:schemeClr val="tx1"/>
                </a:solidFill>
                <a:effectLst/>
                <a:latin typeface="+mn-lt"/>
                <a:ea typeface="+mn-ea"/>
                <a:cs typeface="+mn-cs"/>
              </a:rPr>
              <a:t>beispielhaften Aufopferung Abrahams zu verdanken</a:t>
            </a:r>
            <a:r>
              <a:rPr lang="de-DE" sz="1200" kern="1200" dirty="0" smtClean="0">
                <a:solidFill>
                  <a:schemeClr val="tx1"/>
                </a:solidFill>
                <a:effectLst/>
                <a:latin typeface="+mn-lt"/>
                <a:ea typeface="+mn-ea"/>
                <a:cs typeface="+mn-cs"/>
              </a:rPr>
              <a:t>? Auch wenn dieser dafür keinen Dank bekam?</a:t>
            </a:r>
            <a:endParaRPr lang="de-DE" sz="1100" kern="1200" dirty="0" smtClean="0">
              <a:solidFill>
                <a:schemeClr val="tx1"/>
              </a:solidFill>
              <a:effectLst/>
              <a:latin typeface="+mn-lt"/>
              <a:ea typeface="+mn-ea"/>
              <a:cs typeface="+mn-cs"/>
            </a:endParaRPr>
          </a:p>
          <a:p>
            <a:pPr lvl="1"/>
            <a:r>
              <a:rPr lang="de-DE" sz="1200" b="1" kern="1200" dirty="0" smtClean="0">
                <a:solidFill>
                  <a:schemeClr val="tx1"/>
                </a:solidFill>
                <a:effectLst/>
                <a:latin typeface="+mn-lt"/>
                <a:ea typeface="+mn-ea"/>
                <a:cs typeface="+mn-cs"/>
              </a:rPr>
              <a:t>Gott rettet Lot vor der Vernichtung, </a:t>
            </a:r>
            <a:r>
              <a:rPr lang="de-DE" sz="1200" b="1" u="sng" kern="1200" dirty="0" smtClean="0">
                <a:solidFill>
                  <a:schemeClr val="tx1"/>
                </a:solidFill>
                <a:effectLst/>
                <a:latin typeface="+mn-lt"/>
                <a:ea typeface="+mn-ea"/>
                <a:cs typeface="+mn-cs"/>
              </a:rPr>
              <a:t>nur</a:t>
            </a:r>
            <a:r>
              <a:rPr lang="de-DE" sz="1200" b="1" kern="1200" dirty="0" smtClean="0">
                <a:solidFill>
                  <a:schemeClr val="tx1"/>
                </a:solidFill>
                <a:effectLst/>
                <a:latin typeface="+mn-lt"/>
                <a:ea typeface="+mn-ea"/>
                <a:cs typeface="+mn-cs"/>
              </a:rPr>
              <a:t> weil er an Abraham denkt </a:t>
            </a:r>
            <a:r>
              <a:rPr lang="de-DE" sz="1200" kern="1200" dirty="0" smtClean="0">
                <a:solidFill>
                  <a:schemeClr val="tx1"/>
                </a:solidFill>
                <a:effectLst/>
                <a:latin typeface="+mn-lt"/>
                <a:ea typeface="+mn-ea"/>
                <a:cs typeface="+mn-cs"/>
              </a:rPr>
              <a:t>(</a:t>
            </a:r>
            <a:r>
              <a:rPr lang="de-DE" sz="1200" kern="1200" dirty="0" err="1" smtClean="0">
                <a:solidFill>
                  <a:schemeClr val="tx1"/>
                </a:solidFill>
                <a:effectLst/>
                <a:latin typeface="+mn-lt"/>
                <a:ea typeface="+mn-ea"/>
                <a:cs typeface="+mn-cs"/>
              </a:rPr>
              <a:t>1.Mo</a:t>
            </a:r>
            <a:r>
              <a:rPr lang="de-DE" sz="1200" kern="1200" dirty="0" smtClean="0">
                <a:solidFill>
                  <a:schemeClr val="tx1"/>
                </a:solidFill>
                <a:effectLst/>
                <a:latin typeface="+mn-lt"/>
                <a:ea typeface="+mn-ea"/>
                <a:cs typeface="+mn-cs"/>
              </a:rPr>
              <a:t> 19,29) </a:t>
            </a:r>
            <a:r>
              <a:rPr lang="de-DE" sz="1200" kern="1200" dirty="0" smtClean="0">
                <a:solidFill>
                  <a:schemeClr val="tx1"/>
                </a:solidFill>
                <a:effectLst/>
                <a:latin typeface="+mn-lt"/>
                <a:ea typeface="+mn-ea"/>
                <a:cs typeface="+mn-cs"/>
                <a:sym typeface="Wingdings" panose="05000000000000000000" pitchFamily="2" charset="2"/>
              </a:rPr>
              <a:t></a:t>
            </a:r>
            <a:r>
              <a:rPr lang="de-DE" sz="1200" kern="1200" dirty="0" smtClean="0">
                <a:solidFill>
                  <a:schemeClr val="tx1"/>
                </a:solidFill>
                <a:effectLst/>
                <a:latin typeface="+mn-lt"/>
                <a:ea typeface="+mn-ea"/>
                <a:cs typeface="+mn-cs"/>
              </a:rPr>
              <a:t> Gott denkt an Christus, wenn er an uns denkt!</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D4348BC2-ACE5-4A42-BCFC-649EF3793762}" type="slidenum">
              <a:rPr lang="de-DE" smtClean="0"/>
              <a:t>5</a:t>
            </a:fld>
            <a:endParaRPr lang="de-DE"/>
          </a:p>
        </p:txBody>
      </p:sp>
    </p:spTree>
    <p:extLst>
      <p:ext uri="{BB962C8B-B14F-4D97-AF65-F5344CB8AC3E}">
        <p14:creationId xmlns:p14="http://schemas.microsoft.com/office/powerpoint/2010/main" val="2205735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b="1" kern="1200" dirty="0" smtClean="0">
                <a:solidFill>
                  <a:schemeClr val="tx1"/>
                </a:solidFill>
                <a:effectLst/>
                <a:latin typeface="+mn-lt"/>
                <a:ea typeface="+mn-ea"/>
                <a:cs typeface="+mn-cs"/>
              </a:rPr>
              <a:t>Männer die zielorientiert leben, stellen sich Gott selbstlos zur Verfügung („</a:t>
            </a:r>
            <a:r>
              <a:rPr lang="de-DE" sz="1200" i="1" kern="1200" dirty="0" smtClean="0">
                <a:solidFill>
                  <a:schemeClr val="tx1"/>
                </a:solidFill>
                <a:effectLst/>
                <a:latin typeface="+mn-lt"/>
                <a:ea typeface="+mn-ea"/>
                <a:cs typeface="+mn-cs"/>
              </a:rPr>
              <a:t>saß</a:t>
            </a:r>
            <a:r>
              <a:rPr lang="de-DE" sz="1200" b="1" kern="1200" dirty="0" smtClean="0">
                <a:solidFill>
                  <a:schemeClr val="tx1"/>
                </a:solidFill>
                <a:effectLst/>
                <a:latin typeface="+mn-lt"/>
                <a:ea typeface="+mn-ea"/>
                <a:cs typeface="+mn-cs"/>
              </a:rPr>
              <a:t>“)</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Abraham wartete 20 Jahre auf ein „Weiter“ Gottes. Aber als es soweit war:</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Was tut Abraham, nachdem der HERR ihm erscheint: </a:t>
            </a:r>
            <a:endParaRPr lang="de-DE" sz="1100" kern="1200" dirty="0" smtClean="0">
              <a:solidFill>
                <a:schemeClr val="tx1"/>
              </a:solidFill>
              <a:effectLst/>
              <a:latin typeface="+mn-lt"/>
              <a:ea typeface="+mn-ea"/>
              <a:cs typeface="+mn-cs"/>
            </a:endParaRPr>
          </a:p>
          <a:p>
            <a:pPr lvl="0"/>
            <a:r>
              <a:rPr lang="de-DE" sz="1200" kern="1200" dirty="0" smtClean="0">
                <a:solidFill>
                  <a:schemeClr val="tx1"/>
                </a:solidFill>
                <a:effectLst/>
                <a:latin typeface="+mn-lt"/>
                <a:ea typeface="+mn-ea"/>
                <a:cs typeface="+mn-cs"/>
              </a:rPr>
              <a:t>„er </a:t>
            </a:r>
            <a:r>
              <a:rPr lang="de-DE" sz="1200" i="1" kern="1200" dirty="0" smtClean="0">
                <a:solidFill>
                  <a:schemeClr val="tx1"/>
                </a:solidFill>
                <a:effectLst/>
                <a:latin typeface="+mn-lt"/>
                <a:ea typeface="+mn-ea"/>
                <a:cs typeface="+mn-cs"/>
              </a:rPr>
              <a:t>lief</a:t>
            </a:r>
            <a:r>
              <a:rPr lang="de-DE" sz="1200" kern="1200" dirty="0" smtClean="0">
                <a:solidFill>
                  <a:schemeClr val="tx1"/>
                </a:solidFill>
                <a:effectLst/>
                <a:latin typeface="+mn-lt"/>
                <a:ea typeface="+mn-ea"/>
                <a:cs typeface="+mn-cs"/>
              </a:rPr>
              <a:t> ihnen entgegen…“</a:t>
            </a:r>
            <a:endParaRPr lang="de-DE" sz="1100" kern="1200" dirty="0" smtClean="0">
              <a:solidFill>
                <a:schemeClr val="tx1"/>
              </a:solidFill>
              <a:effectLst/>
              <a:latin typeface="+mn-lt"/>
              <a:ea typeface="+mn-ea"/>
              <a:cs typeface="+mn-cs"/>
            </a:endParaRPr>
          </a:p>
          <a:p>
            <a:pPr lvl="0"/>
            <a:r>
              <a:rPr lang="de-DE" sz="1200" kern="1200" dirty="0" smtClean="0">
                <a:solidFill>
                  <a:schemeClr val="tx1"/>
                </a:solidFill>
                <a:effectLst/>
                <a:latin typeface="+mn-lt"/>
                <a:ea typeface="+mn-ea"/>
                <a:cs typeface="+mn-cs"/>
              </a:rPr>
              <a:t>„Er </a:t>
            </a:r>
            <a:r>
              <a:rPr lang="de-DE" sz="1200" i="1" kern="1200" dirty="0" err="1" smtClean="0">
                <a:solidFill>
                  <a:schemeClr val="tx1"/>
                </a:solidFill>
                <a:effectLst/>
                <a:latin typeface="+mn-lt"/>
                <a:ea typeface="+mn-ea"/>
                <a:cs typeface="+mn-cs"/>
              </a:rPr>
              <a:t>eite</a:t>
            </a:r>
            <a:r>
              <a:rPr lang="de-DE" sz="1200" kern="1200" dirty="0" smtClean="0">
                <a:solidFill>
                  <a:schemeClr val="tx1"/>
                </a:solidFill>
                <a:effectLst/>
                <a:latin typeface="+mn-lt"/>
                <a:ea typeface="+mn-ea"/>
                <a:cs typeface="+mn-cs"/>
              </a:rPr>
              <a:t> zu Sara…“</a:t>
            </a:r>
            <a:endParaRPr lang="de-DE" sz="1100" kern="1200" dirty="0" smtClean="0">
              <a:solidFill>
                <a:schemeClr val="tx1"/>
              </a:solidFill>
              <a:effectLst/>
              <a:latin typeface="+mn-lt"/>
              <a:ea typeface="+mn-ea"/>
              <a:cs typeface="+mn-cs"/>
            </a:endParaRPr>
          </a:p>
          <a:p>
            <a:pPr lvl="0"/>
            <a:r>
              <a:rPr lang="de-DE" sz="1200" i="1" kern="1200" dirty="0" smtClean="0">
                <a:solidFill>
                  <a:schemeClr val="tx1"/>
                </a:solidFill>
                <a:effectLst/>
                <a:latin typeface="+mn-lt"/>
                <a:ea typeface="+mn-ea"/>
                <a:cs typeface="+mn-cs"/>
              </a:rPr>
              <a:t>„Nimm schnell…“</a:t>
            </a:r>
            <a:endParaRPr lang="de-DE" sz="1100" kern="1200" dirty="0" smtClean="0">
              <a:solidFill>
                <a:schemeClr val="tx1"/>
              </a:solidFill>
              <a:effectLst/>
              <a:latin typeface="+mn-lt"/>
              <a:ea typeface="+mn-ea"/>
              <a:cs typeface="+mn-cs"/>
            </a:endParaRPr>
          </a:p>
          <a:p>
            <a:pPr lvl="0"/>
            <a:r>
              <a:rPr lang="de-DE" sz="1200" kern="1200" dirty="0" smtClean="0">
                <a:solidFill>
                  <a:schemeClr val="tx1"/>
                </a:solidFill>
                <a:effectLst/>
                <a:latin typeface="+mn-lt"/>
                <a:ea typeface="+mn-ea"/>
                <a:cs typeface="+mn-cs"/>
              </a:rPr>
              <a:t>„</a:t>
            </a:r>
            <a:r>
              <a:rPr lang="de-DE" sz="1200" i="1" kern="1200" dirty="0" smtClean="0">
                <a:solidFill>
                  <a:schemeClr val="tx1"/>
                </a:solidFill>
                <a:effectLst/>
                <a:latin typeface="+mn-lt"/>
                <a:ea typeface="+mn-ea"/>
                <a:cs typeface="+mn-cs"/>
              </a:rPr>
              <a:t>lief</a:t>
            </a:r>
            <a:r>
              <a:rPr lang="de-DE" sz="1200" kern="1200" dirty="0" smtClean="0">
                <a:solidFill>
                  <a:schemeClr val="tx1"/>
                </a:solidFill>
                <a:effectLst/>
                <a:latin typeface="+mn-lt"/>
                <a:ea typeface="+mn-ea"/>
                <a:cs typeface="+mn-cs"/>
              </a:rPr>
              <a:t> zu den Rindern…“</a:t>
            </a:r>
            <a:endParaRPr lang="de-DE" sz="1100" kern="1200" dirty="0" smtClean="0">
              <a:solidFill>
                <a:schemeClr val="tx1"/>
              </a:solidFill>
              <a:effectLst/>
              <a:latin typeface="+mn-lt"/>
              <a:ea typeface="+mn-ea"/>
              <a:cs typeface="+mn-cs"/>
            </a:endParaRPr>
          </a:p>
          <a:p>
            <a:pPr lvl="0"/>
            <a:r>
              <a:rPr lang="de-DE" sz="1200" kern="1200" dirty="0" smtClean="0">
                <a:solidFill>
                  <a:schemeClr val="tx1"/>
                </a:solidFill>
                <a:effectLst/>
                <a:latin typeface="+mn-lt"/>
                <a:ea typeface="+mn-ea"/>
                <a:cs typeface="+mn-cs"/>
              </a:rPr>
              <a:t>„der </a:t>
            </a:r>
            <a:r>
              <a:rPr lang="de-DE" sz="1200" i="1" kern="1200" dirty="0" smtClean="0">
                <a:solidFill>
                  <a:schemeClr val="tx1"/>
                </a:solidFill>
                <a:effectLst/>
                <a:latin typeface="+mn-lt"/>
                <a:ea typeface="+mn-ea"/>
                <a:cs typeface="+mn-cs"/>
              </a:rPr>
              <a:t>beeilte</a:t>
            </a:r>
            <a:r>
              <a:rPr lang="de-DE" sz="1200" kern="1200" dirty="0" smtClean="0">
                <a:solidFill>
                  <a:schemeClr val="tx1"/>
                </a:solidFill>
                <a:effectLst/>
                <a:latin typeface="+mn-lt"/>
                <a:ea typeface="+mn-ea"/>
                <a:cs typeface="+mn-cs"/>
              </a:rPr>
              <a:t> sich es zuzubereiten…“</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pPr lvl="1"/>
            <a:r>
              <a:rPr lang="de-DE" sz="1200" b="1" kern="1200" dirty="0" smtClean="0">
                <a:solidFill>
                  <a:schemeClr val="tx1"/>
                </a:solidFill>
                <a:effectLst/>
                <a:latin typeface="+mn-lt"/>
                <a:ea typeface="+mn-ea"/>
                <a:cs typeface="+mn-cs"/>
              </a:rPr>
              <a:t>„und er stand vor ihnen…“  d.h. er bediente sie – mit dem Besten!</a:t>
            </a:r>
            <a:endParaRPr lang="de-DE" sz="1100" kern="1200" dirty="0" smtClean="0">
              <a:solidFill>
                <a:schemeClr val="tx1"/>
              </a:solidFill>
              <a:effectLst/>
              <a:latin typeface="+mn-lt"/>
              <a:ea typeface="+mn-ea"/>
              <a:cs typeface="+mn-cs"/>
            </a:endParaRPr>
          </a:p>
          <a:p>
            <a:pPr lvl="0"/>
            <a:r>
              <a:rPr lang="de-DE" sz="1200" kern="1200" dirty="0" smtClean="0">
                <a:solidFill>
                  <a:schemeClr val="tx1"/>
                </a:solidFill>
                <a:effectLst/>
                <a:latin typeface="+mn-lt"/>
                <a:ea typeface="+mn-ea"/>
                <a:cs typeface="+mn-cs"/>
              </a:rPr>
              <a:t>er verspricht den Männern „einen Bissen Brot“ (18,5), weil er nicht möchte, dass sie wegen des Aufwands ablehnen, aber er bringt ihnen</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einen großen Kuchen (etwa 3,3 kg Mehl + x kg Weizengries)</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ein zartes und gutes Kalb (teuer, weil nur wenig Fleisch, aber zart)</a:t>
            </a:r>
            <a:endParaRPr lang="de-DE" sz="1100" kern="1200" dirty="0" smtClean="0">
              <a:solidFill>
                <a:schemeClr val="tx1"/>
              </a:solidFill>
              <a:effectLst/>
              <a:latin typeface="+mn-lt"/>
              <a:ea typeface="+mn-ea"/>
              <a:cs typeface="+mn-cs"/>
            </a:endParaRPr>
          </a:p>
          <a:p>
            <a:pPr lvl="1"/>
            <a:r>
              <a:rPr lang="de-DE" sz="1200" kern="1200" dirty="0" smtClean="0">
                <a:solidFill>
                  <a:schemeClr val="tx1"/>
                </a:solidFill>
                <a:effectLst/>
                <a:latin typeface="+mn-lt"/>
                <a:ea typeface="+mn-ea"/>
                <a:cs typeface="+mn-cs"/>
              </a:rPr>
              <a:t>Milch und Rahm (Rahm = das Beste der Milch)</a:t>
            </a:r>
            <a:endParaRPr lang="de-DE" sz="1100" kern="1200" dirty="0" smtClean="0">
              <a:solidFill>
                <a:schemeClr val="tx1"/>
              </a:solidFill>
              <a:effectLst/>
              <a:latin typeface="+mn-lt"/>
              <a:ea typeface="+mn-ea"/>
              <a:cs typeface="+mn-cs"/>
            </a:endParaRPr>
          </a:p>
          <a:p>
            <a:pPr lvl="0"/>
            <a:r>
              <a:rPr lang="de-DE" sz="1200" kern="1200" dirty="0" smtClean="0">
                <a:solidFill>
                  <a:schemeClr val="tx1"/>
                </a:solidFill>
                <a:effectLst/>
                <a:latin typeface="+mn-lt"/>
                <a:ea typeface="+mn-ea"/>
                <a:cs typeface="+mn-cs"/>
              </a:rPr>
              <a:t>Jeder Dienst, der nicht für und im Namen Christi getan wird, bleibt fruchtlos (</a:t>
            </a:r>
            <a:r>
              <a:rPr lang="de-DE" sz="1200" kern="1200" dirty="0" err="1" smtClean="0">
                <a:solidFill>
                  <a:schemeClr val="tx1"/>
                </a:solidFill>
                <a:effectLst/>
                <a:latin typeface="+mn-lt"/>
                <a:ea typeface="+mn-ea"/>
                <a:cs typeface="+mn-cs"/>
              </a:rPr>
              <a:t>Jes</a:t>
            </a:r>
            <a:r>
              <a:rPr lang="de-DE" sz="1200" kern="1200" dirty="0" smtClean="0">
                <a:solidFill>
                  <a:schemeClr val="tx1"/>
                </a:solidFill>
                <a:effectLst/>
                <a:latin typeface="+mn-lt"/>
                <a:ea typeface="+mn-ea"/>
                <a:cs typeface="+mn-cs"/>
              </a:rPr>
              <a:t> 48,10)</a:t>
            </a:r>
            <a:endParaRPr lang="de-DE" sz="1100" kern="1200" dirty="0" smtClean="0">
              <a:solidFill>
                <a:schemeClr val="tx1"/>
              </a:solidFill>
              <a:effectLst/>
              <a:latin typeface="+mn-lt"/>
              <a:ea typeface="+mn-ea"/>
              <a:cs typeface="+mn-cs"/>
            </a:endParaRPr>
          </a:p>
          <a:p>
            <a:pPr lvl="0"/>
            <a:r>
              <a:rPr lang="de-DE" sz="1200" kern="1200" dirty="0" smtClean="0">
                <a:solidFill>
                  <a:schemeClr val="tx1"/>
                </a:solidFill>
                <a:effectLst/>
                <a:latin typeface="+mn-lt"/>
                <a:ea typeface="+mn-ea"/>
                <a:cs typeface="+mn-cs"/>
              </a:rPr>
              <a:t>Hingabe bedeutet, aus dem Mangel, nicht dem Überfluss Gott zu geben!</a:t>
            </a:r>
            <a:endParaRPr lang="de-DE" sz="1100" kern="1200" dirty="0" smtClean="0">
              <a:solidFill>
                <a:schemeClr val="tx1"/>
              </a:solidFill>
              <a:effectLst/>
              <a:latin typeface="+mn-lt"/>
              <a:ea typeface="+mn-ea"/>
              <a:cs typeface="+mn-cs"/>
            </a:endParaRPr>
          </a:p>
          <a:p>
            <a:r>
              <a:rPr lang="de-DE" sz="1200" b="1"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Der </a:t>
            </a:r>
            <a:r>
              <a:rPr lang="de-DE" sz="1200" b="1" kern="1200" dirty="0" smtClean="0">
                <a:solidFill>
                  <a:schemeClr val="tx1"/>
                </a:solidFill>
                <a:effectLst/>
                <a:latin typeface="+mn-lt"/>
                <a:ea typeface="+mn-ea"/>
                <a:cs typeface="+mn-cs"/>
              </a:rPr>
              <a:t>„Berufs-Ordnung für die Diakonissinnen des westfälischen Diakonissenhauses zu Bielefeld“</a:t>
            </a:r>
            <a:r>
              <a:rPr lang="de-DE" sz="1200" kern="1200" dirty="0" smtClean="0">
                <a:solidFill>
                  <a:schemeClr val="tx1"/>
                </a:solidFill>
                <a:effectLst/>
                <a:latin typeface="+mn-lt"/>
                <a:ea typeface="+mn-ea"/>
                <a:cs typeface="+mn-cs"/>
              </a:rPr>
              <a:t> in Bethel aus dem Jahr 1882 ist der Diakonissenspruch </a:t>
            </a:r>
            <a:r>
              <a:rPr lang="de-DE" sz="1200" b="1" kern="1200" dirty="0" smtClean="0">
                <a:solidFill>
                  <a:schemeClr val="tx1"/>
                </a:solidFill>
                <a:effectLst/>
                <a:latin typeface="+mn-lt"/>
                <a:ea typeface="+mn-ea"/>
                <a:cs typeface="+mn-cs"/>
              </a:rPr>
              <a:t>Wilhelm </a:t>
            </a:r>
            <a:r>
              <a:rPr lang="de-DE" sz="1200" b="1" kern="1200" dirty="0" err="1" smtClean="0">
                <a:solidFill>
                  <a:schemeClr val="tx1"/>
                </a:solidFill>
                <a:effectLst/>
                <a:latin typeface="+mn-lt"/>
                <a:ea typeface="+mn-ea"/>
                <a:cs typeface="+mn-cs"/>
              </a:rPr>
              <a:t>Löhes</a:t>
            </a:r>
            <a:r>
              <a:rPr lang="de-DE" sz="1200" b="1" kern="1200" dirty="0" smtClean="0">
                <a:solidFill>
                  <a:schemeClr val="tx1"/>
                </a:solidFill>
                <a:effectLst/>
                <a:latin typeface="+mn-lt"/>
                <a:ea typeface="+mn-ea"/>
                <a:cs typeface="+mn-cs"/>
              </a:rPr>
              <a:t> (1808-1872)</a:t>
            </a:r>
            <a:r>
              <a:rPr lang="de-DE" sz="1200" kern="1200" dirty="0" smtClean="0">
                <a:solidFill>
                  <a:schemeClr val="tx1"/>
                </a:solidFill>
                <a:effectLst/>
                <a:latin typeface="+mn-lt"/>
                <a:ea typeface="+mn-ea"/>
                <a:cs typeface="+mn-cs"/>
              </a:rPr>
              <a:t> vor angestellt. </a:t>
            </a:r>
            <a:r>
              <a:rPr lang="de-DE" sz="1200" kern="1200" dirty="0" err="1" smtClean="0">
                <a:solidFill>
                  <a:schemeClr val="tx1"/>
                </a:solidFill>
                <a:effectLst/>
                <a:latin typeface="+mn-lt"/>
                <a:ea typeface="+mn-ea"/>
                <a:cs typeface="+mn-cs"/>
              </a:rPr>
              <a:t>Löhe</a:t>
            </a:r>
            <a:r>
              <a:rPr lang="de-DE" sz="1200" kern="1200" dirty="0" smtClean="0">
                <a:solidFill>
                  <a:schemeClr val="tx1"/>
                </a:solidFill>
                <a:effectLst/>
                <a:latin typeface="+mn-lt"/>
                <a:ea typeface="+mn-ea"/>
                <a:cs typeface="+mn-cs"/>
              </a:rPr>
              <a:t> hatte in den </a:t>
            </a:r>
            <a:r>
              <a:rPr lang="de-DE" sz="1200" kern="1200" dirty="0" err="1" smtClean="0">
                <a:solidFill>
                  <a:schemeClr val="tx1"/>
                </a:solidFill>
                <a:effectLst/>
                <a:latin typeface="+mn-lt"/>
                <a:ea typeface="+mn-ea"/>
                <a:cs typeface="+mn-cs"/>
              </a:rPr>
              <a:t>1850er</a:t>
            </a:r>
            <a:r>
              <a:rPr lang="de-DE" sz="1200" kern="1200" dirty="0" smtClean="0">
                <a:solidFill>
                  <a:schemeClr val="tx1"/>
                </a:solidFill>
                <a:effectLst/>
                <a:latin typeface="+mn-lt"/>
                <a:ea typeface="+mn-ea"/>
                <a:cs typeface="+mn-cs"/>
              </a:rPr>
              <a:t> Jahren im bayrisch-fränkischen </a:t>
            </a:r>
            <a:r>
              <a:rPr lang="de-DE" sz="1200" kern="1200" dirty="0" err="1" smtClean="0">
                <a:solidFill>
                  <a:schemeClr val="tx1"/>
                </a:solidFill>
                <a:effectLst/>
                <a:latin typeface="+mn-lt"/>
                <a:ea typeface="+mn-ea"/>
                <a:cs typeface="+mn-cs"/>
              </a:rPr>
              <a:t>Neuendettelsau</a:t>
            </a:r>
            <a:r>
              <a:rPr lang="de-DE" sz="1200" kern="1200" dirty="0" smtClean="0">
                <a:solidFill>
                  <a:schemeClr val="tx1"/>
                </a:solidFill>
                <a:effectLst/>
                <a:latin typeface="+mn-lt"/>
                <a:ea typeface="+mn-ea"/>
                <a:cs typeface="+mn-cs"/>
              </a:rPr>
              <a:t> das dortige lutherische Diakonissenhaus gegründet. Sein Spruch fasst das Essentiales evangelischer </a:t>
            </a:r>
            <a:r>
              <a:rPr lang="de-DE" sz="1200" kern="1200" dirty="0" err="1" smtClean="0">
                <a:solidFill>
                  <a:schemeClr val="tx1"/>
                </a:solidFill>
                <a:effectLst/>
                <a:latin typeface="+mn-lt"/>
                <a:ea typeface="+mn-ea"/>
                <a:cs typeface="+mn-cs"/>
              </a:rPr>
              <a:t>Diakonissenschaft</a:t>
            </a:r>
            <a:r>
              <a:rPr lang="de-DE" sz="1200" kern="1200" dirty="0" smtClean="0">
                <a:solidFill>
                  <a:schemeClr val="tx1"/>
                </a:solidFill>
                <a:effectLst/>
                <a:latin typeface="+mn-lt"/>
                <a:ea typeface="+mn-ea"/>
                <a:cs typeface="+mn-cs"/>
              </a:rPr>
              <a:t> im 19. Jahrhundert zusammen:</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„Was will ich? Dienen will ich.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Wem will ich dienen? – Dem Herrn Jesu in Seinen Elenden und Armen.</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Und was ist mein Lohn? Ich diene weder um Lohn noch um Dank, sondern aus Dank und Liebe; mein Lohn ist, </a:t>
            </a:r>
            <a:r>
              <a:rPr lang="de-DE" sz="1200" kern="1200" dirty="0" err="1" smtClean="0">
                <a:solidFill>
                  <a:schemeClr val="tx1"/>
                </a:solidFill>
                <a:effectLst/>
                <a:latin typeface="+mn-lt"/>
                <a:ea typeface="+mn-ea"/>
                <a:cs typeface="+mn-cs"/>
              </a:rPr>
              <a:t>daß</a:t>
            </a:r>
            <a:r>
              <a:rPr lang="de-DE" sz="1200" kern="1200" dirty="0" smtClean="0">
                <a:solidFill>
                  <a:schemeClr val="tx1"/>
                </a:solidFill>
                <a:effectLst/>
                <a:latin typeface="+mn-lt"/>
                <a:ea typeface="+mn-ea"/>
                <a:cs typeface="+mn-cs"/>
              </a:rPr>
              <a:t> ich darf!“</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„Und wenn ich dabei umkomme? Komme ich um, so komme ich um sprach Esther, die Königin, die doch Ihn nicht kannte, dem zu lieb ich umkäme, und der mich nicht umkommen </a:t>
            </a:r>
            <a:r>
              <a:rPr lang="de-DE" sz="1200" kern="1200" dirty="0" err="1" smtClean="0">
                <a:solidFill>
                  <a:schemeClr val="tx1"/>
                </a:solidFill>
                <a:effectLst/>
                <a:latin typeface="+mn-lt"/>
                <a:ea typeface="+mn-ea"/>
                <a:cs typeface="+mn-cs"/>
              </a:rPr>
              <a:t>läßt</a:t>
            </a:r>
            <a:r>
              <a:rPr lang="de-DE" sz="1200" kern="1200" dirty="0" smtClean="0">
                <a:solidFill>
                  <a:schemeClr val="tx1"/>
                </a:solidFill>
                <a:effectLst/>
                <a:latin typeface="+mn-lt"/>
                <a:ea typeface="+mn-ea"/>
                <a:cs typeface="+mn-cs"/>
              </a:rPr>
              <a:t>. – Und wenn ich dabei alt werde? – So wird mein Herz doch grünen wie ein Palmbaum </a:t>
            </a:r>
            <a:endParaRPr lang="de-DE" sz="11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und der Herr wird mich sättigen mit Gnade und Erbarmen. Ich gehe in Frieden und fürchte nichts.“</a:t>
            </a:r>
            <a:endParaRPr lang="de-DE" sz="1100" kern="1200" dirty="0" smtClean="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D4348BC2-ACE5-4A42-BCFC-649EF3793762}" type="slidenum">
              <a:rPr lang="de-DE" smtClean="0"/>
              <a:t>6</a:t>
            </a:fld>
            <a:endParaRPr lang="de-DE"/>
          </a:p>
        </p:txBody>
      </p:sp>
    </p:spTree>
    <p:extLst>
      <p:ext uri="{BB962C8B-B14F-4D97-AF65-F5344CB8AC3E}">
        <p14:creationId xmlns:p14="http://schemas.microsoft.com/office/powerpoint/2010/main" val="1593664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hteck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hteck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hteck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hteck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Rechteck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11" name="Abgerundetes Rechteck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12" name="Abgerundetes Rechteck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Rechteck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hteck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Rechteck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hteck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Titel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de-DE" smtClean="0"/>
              <a:t>Titelmasterformat durch Klicken bearbeiten</a:t>
            </a:r>
            <a:endParaRPr lang="en-US"/>
          </a:p>
        </p:txBody>
      </p:sp>
      <p:sp>
        <p:nvSpPr>
          <p:cNvPr id="9" name="Untertitel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de-DE" smtClean="0"/>
              <a:t>Formatvorlage des Untertitelmasters durch Klicken bearbeiten</a:t>
            </a:r>
            <a:endParaRPr lang="en-US"/>
          </a:p>
        </p:txBody>
      </p:sp>
      <p:sp>
        <p:nvSpPr>
          <p:cNvPr id="17" name="Datumsplatzhalter 27"/>
          <p:cNvSpPr>
            <a:spLocks noGrp="1"/>
          </p:cNvSpPr>
          <p:nvPr>
            <p:ph type="dt" sz="half" idx="10"/>
          </p:nvPr>
        </p:nvSpPr>
        <p:spPr>
          <a:xfrm>
            <a:off x="6705600" y="4206875"/>
            <a:ext cx="960438" cy="457200"/>
          </a:xfrm>
        </p:spPr>
        <p:txBody>
          <a:bodyPr/>
          <a:lstStyle>
            <a:lvl1pPr>
              <a:defRPr/>
            </a:lvl1pPr>
          </a:lstStyle>
          <a:p>
            <a:pPr>
              <a:defRPr/>
            </a:pPr>
            <a:fld id="{A299122E-2A46-48F7-8DD7-E9C5CC62144C}" type="datetimeFigureOut">
              <a:rPr lang="de-DE"/>
              <a:pPr>
                <a:defRPr/>
              </a:pPr>
              <a:t>02.11.2016</a:t>
            </a:fld>
            <a:endParaRPr lang="de-DE"/>
          </a:p>
        </p:txBody>
      </p:sp>
      <p:sp>
        <p:nvSpPr>
          <p:cNvPr id="18" name="Fußzeilenplatzhalter 16"/>
          <p:cNvSpPr>
            <a:spLocks noGrp="1"/>
          </p:cNvSpPr>
          <p:nvPr>
            <p:ph type="ftr" sz="quarter" idx="11"/>
          </p:nvPr>
        </p:nvSpPr>
        <p:spPr>
          <a:xfrm>
            <a:off x="5410200" y="4205288"/>
            <a:ext cx="1295400" cy="457200"/>
          </a:xfrm>
        </p:spPr>
        <p:txBody>
          <a:bodyPr/>
          <a:lstStyle>
            <a:lvl1pPr>
              <a:defRPr/>
            </a:lvl1pPr>
          </a:lstStyle>
          <a:p>
            <a:pPr>
              <a:defRPr/>
            </a:pPr>
            <a:endParaRPr lang="de-DE"/>
          </a:p>
        </p:txBody>
      </p:sp>
      <p:sp>
        <p:nvSpPr>
          <p:cNvPr id="19" name="Foliennummernplatzhalter 28"/>
          <p:cNvSpPr>
            <a:spLocks noGrp="1"/>
          </p:cNvSpPr>
          <p:nvPr>
            <p:ph type="sldNum" sz="quarter" idx="12"/>
          </p:nvPr>
        </p:nvSpPr>
        <p:spPr>
          <a:xfrm>
            <a:off x="8320088" y="1588"/>
            <a:ext cx="747712" cy="365125"/>
          </a:xfrm>
        </p:spPr>
        <p:txBody>
          <a:bodyPr/>
          <a:lstStyle>
            <a:lvl1pPr>
              <a:defRPr smtClean="0">
                <a:solidFill>
                  <a:schemeClr val="bg1"/>
                </a:solidFill>
              </a:defRPr>
            </a:lvl1pPr>
          </a:lstStyle>
          <a:p>
            <a:pPr>
              <a:defRPr/>
            </a:pPr>
            <a:fld id="{B3F2180F-F9DA-4412-8D26-37BDC358D041}" type="slidenum">
              <a:rPr lang="de-DE" altLang="de-DE"/>
              <a:pPr>
                <a:defRPr/>
              </a:pPr>
              <a:t>‹Nr.›</a:t>
            </a:fld>
            <a:endParaRPr lang="de-DE" altLang="de-DE"/>
          </a:p>
        </p:txBody>
      </p:sp>
    </p:spTree>
    <p:extLst>
      <p:ext uri="{BB962C8B-B14F-4D97-AF65-F5344CB8AC3E}">
        <p14:creationId xmlns:p14="http://schemas.microsoft.com/office/powerpoint/2010/main" val="211232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13"/>
          <p:cNvSpPr>
            <a:spLocks noGrp="1"/>
          </p:cNvSpPr>
          <p:nvPr>
            <p:ph type="dt" sz="half" idx="10"/>
          </p:nvPr>
        </p:nvSpPr>
        <p:spPr/>
        <p:txBody>
          <a:bodyPr/>
          <a:lstStyle>
            <a:lvl1pPr>
              <a:defRPr/>
            </a:lvl1pPr>
          </a:lstStyle>
          <a:p>
            <a:pPr>
              <a:defRPr/>
            </a:pPr>
            <a:fld id="{8198A6CA-1C61-4FB9-B36B-DD54FE5A5D7C}" type="datetimeFigureOut">
              <a:rPr lang="de-DE"/>
              <a:pPr>
                <a:defRPr/>
              </a:pPr>
              <a:t>02.11.2016</a:t>
            </a:fld>
            <a:endParaRPr lang="de-DE"/>
          </a:p>
        </p:txBody>
      </p:sp>
      <p:sp>
        <p:nvSpPr>
          <p:cNvPr id="5" name="Fußzeilenplatzhalter 2"/>
          <p:cNvSpPr>
            <a:spLocks noGrp="1"/>
          </p:cNvSpPr>
          <p:nvPr>
            <p:ph type="ftr" sz="quarter" idx="11"/>
          </p:nvPr>
        </p:nvSpPr>
        <p:spPr/>
        <p:txBody>
          <a:bodyPr/>
          <a:lstStyle>
            <a:lvl1pPr>
              <a:defRPr/>
            </a:lvl1pPr>
          </a:lstStyle>
          <a:p>
            <a:pPr>
              <a:defRPr/>
            </a:pPr>
            <a:endParaRPr lang="de-DE"/>
          </a:p>
        </p:txBody>
      </p:sp>
      <p:sp>
        <p:nvSpPr>
          <p:cNvPr id="6" name="Foliennummernplatzhalter 22"/>
          <p:cNvSpPr>
            <a:spLocks noGrp="1"/>
          </p:cNvSpPr>
          <p:nvPr>
            <p:ph type="sldNum" sz="quarter" idx="12"/>
          </p:nvPr>
        </p:nvSpPr>
        <p:spPr/>
        <p:txBody>
          <a:bodyPr/>
          <a:lstStyle>
            <a:lvl1pPr>
              <a:defRPr/>
            </a:lvl1pPr>
          </a:lstStyle>
          <a:p>
            <a:pPr>
              <a:defRPr/>
            </a:pPr>
            <a:fld id="{000F11F6-5239-4348-A07A-688A850BAC88}" type="slidenum">
              <a:rPr lang="de-DE" altLang="de-DE"/>
              <a:pPr>
                <a:defRPr/>
              </a:pPr>
              <a:t>‹Nr.›</a:t>
            </a:fld>
            <a:endParaRPr lang="de-DE" altLang="de-DE"/>
          </a:p>
        </p:txBody>
      </p:sp>
    </p:spTree>
    <p:extLst>
      <p:ext uri="{BB962C8B-B14F-4D97-AF65-F5344CB8AC3E}">
        <p14:creationId xmlns:p14="http://schemas.microsoft.com/office/powerpoint/2010/main" val="2664484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81800" y="1143000"/>
            <a:ext cx="1905000" cy="5486400"/>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1143000"/>
            <a:ext cx="6248400" cy="5486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13"/>
          <p:cNvSpPr>
            <a:spLocks noGrp="1"/>
          </p:cNvSpPr>
          <p:nvPr>
            <p:ph type="dt" sz="half" idx="10"/>
          </p:nvPr>
        </p:nvSpPr>
        <p:spPr/>
        <p:txBody>
          <a:bodyPr/>
          <a:lstStyle>
            <a:lvl1pPr>
              <a:defRPr/>
            </a:lvl1pPr>
          </a:lstStyle>
          <a:p>
            <a:pPr>
              <a:defRPr/>
            </a:pPr>
            <a:fld id="{C1D4215C-0415-4DEF-82C5-78B4C05F342C}" type="datetimeFigureOut">
              <a:rPr lang="de-DE"/>
              <a:pPr>
                <a:defRPr/>
              </a:pPr>
              <a:t>02.11.2016</a:t>
            </a:fld>
            <a:endParaRPr lang="de-DE"/>
          </a:p>
        </p:txBody>
      </p:sp>
      <p:sp>
        <p:nvSpPr>
          <p:cNvPr id="5" name="Fußzeilenplatzhalter 2"/>
          <p:cNvSpPr>
            <a:spLocks noGrp="1"/>
          </p:cNvSpPr>
          <p:nvPr>
            <p:ph type="ftr" sz="quarter" idx="11"/>
          </p:nvPr>
        </p:nvSpPr>
        <p:spPr/>
        <p:txBody>
          <a:bodyPr/>
          <a:lstStyle>
            <a:lvl1pPr>
              <a:defRPr/>
            </a:lvl1pPr>
          </a:lstStyle>
          <a:p>
            <a:pPr>
              <a:defRPr/>
            </a:pPr>
            <a:endParaRPr lang="de-DE"/>
          </a:p>
        </p:txBody>
      </p:sp>
      <p:sp>
        <p:nvSpPr>
          <p:cNvPr id="6" name="Foliennummernplatzhalter 22"/>
          <p:cNvSpPr>
            <a:spLocks noGrp="1"/>
          </p:cNvSpPr>
          <p:nvPr>
            <p:ph type="sldNum" sz="quarter" idx="12"/>
          </p:nvPr>
        </p:nvSpPr>
        <p:spPr/>
        <p:txBody>
          <a:bodyPr/>
          <a:lstStyle>
            <a:lvl1pPr>
              <a:defRPr/>
            </a:lvl1pPr>
          </a:lstStyle>
          <a:p>
            <a:pPr>
              <a:defRPr/>
            </a:pPr>
            <a:fld id="{89A81266-D844-4976-BB2B-85CB4776A41D}" type="slidenum">
              <a:rPr lang="de-DE" altLang="de-DE"/>
              <a:pPr>
                <a:defRPr/>
              </a:pPr>
              <a:t>‹Nr.›</a:t>
            </a:fld>
            <a:endParaRPr lang="de-DE" altLang="de-DE"/>
          </a:p>
        </p:txBody>
      </p:sp>
    </p:spTree>
    <p:extLst>
      <p:ext uri="{BB962C8B-B14F-4D97-AF65-F5344CB8AC3E}">
        <p14:creationId xmlns:p14="http://schemas.microsoft.com/office/powerpoint/2010/main" val="2021389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13"/>
          <p:cNvSpPr>
            <a:spLocks noGrp="1"/>
          </p:cNvSpPr>
          <p:nvPr>
            <p:ph type="dt" sz="half" idx="10"/>
          </p:nvPr>
        </p:nvSpPr>
        <p:spPr/>
        <p:txBody>
          <a:bodyPr/>
          <a:lstStyle>
            <a:lvl1pPr>
              <a:defRPr/>
            </a:lvl1pPr>
          </a:lstStyle>
          <a:p>
            <a:pPr>
              <a:defRPr/>
            </a:pPr>
            <a:fld id="{D07346C5-58C3-40C6-BEE6-FC48A2AABC96}" type="datetimeFigureOut">
              <a:rPr lang="de-DE"/>
              <a:pPr>
                <a:defRPr/>
              </a:pPr>
              <a:t>02.11.2016</a:t>
            </a:fld>
            <a:endParaRPr lang="de-DE"/>
          </a:p>
        </p:txBody>
      </p:sp>
      <p:sp>
        <p:nvSpPr>
          <p:cNvPr id="5" name="Fußzeilenplatzhalter 2"/>
          <p:cNvSpPr>
            <a:spLocks noGrp="1"/>
          </p:cNvSpPr>
          <p:nvPr>
            <p:ph type="ftr" sz="quarter" idx="11"/>
          </p:nvPr>
        </p:nvSpPr>
        <p:spPr/>
        <p:txBody>
          <a:bodyPr/>
          <a:lstStyle>
            <a:lvl1pPr>
              <a:defRPr/>
            </a:lvl1pPr>
          </a:lstStyle>
          <a:p>
            <a:pPr>
              <a:defRPr/>
            </a:pPr>
            <a:endParaRPr lang="de-DE"/>
          </a:p>
        </p:txBody>
      </p:sp>
      <p:sp>
        <p:nvSpPr>
          <p:cNvPr id="6" name="Foliennummernplatzhalter 22"/>
          <p:cNvSpPr>
            <a:spLocks noGrp="1"/>
          </p:cNvSpPr>
          <p:nvPr>
            <p:ph type="sldNum" sz="quarter" idx="12"/>
          </p:nvPr>
        </p:nvSpPr>
        <p:spPr/>
        <p:txBody>
          <a:bodyPr/>
          <a:lstStyle>
            <a:lvl1pPr>
              <a:defRPr/>
            </a:lvl1pPr>
          </a:lstStyle>
          <a:p>
            <a:pPr>
              <a:defRPr/>
            </a:pPr>
            <a:fld id="{2E39A1CD-0257-4EE3-8FD5-E4ED6F8EC126}" type="slidenum">
              <a:rPr lang="de-DE" altLang="de-DE"/>
              <a:pPr>
                <a:defRPr/>
              </a:pPr>
              <a:t>‹Nr.›</a:t>
            </a:fld>
            <a:endParaRPr lang="de-DE" altLang="de-DE"/>
          </a:p>
        </p:txBody>
      </p:sp>
    </p:spTree>
    <p:extLst>
      <p:ext uri="{BB962C8B-B14F-4D97-AF65-F5344CB8AC3E}">
        <p14:creationId xmlns:p14="http://schemas.microsoft.com/office/powerpoint/2010/main" val="1338023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de-DE" smtClean="0"/>
              <a:t>Titelmasterformat durch Klicken bearbeiten</a:t>
            </a:r>
            <a:endParaRPr lang="en-US"/>
          </a:p>
        </p:txBody>
      </p:sp>
      <p:sp>
        <p:nvSpPr>
          <p:cNvPr id="3" name="Textplatzhalt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de-DE" smtClean="0"/>
              <a:t>Textmasterformate durch Klicken bearbeiten</a:t>
            </a:r>
          </a:p>
        </p:txBody>
      </p:sp>
      <p:sp>
        <p:nvSpPr>
          <p:cNvPr id="4" name="Datumsplatzhalter 13"/>
          <p:cNvSpPr>
            <a:spLocks noGrp="1"/>
          </p:cNvSpPr>
          <p:nvPr>
            <p:ph type="dt" sz="half" idx="10"/>
          </p:nvPr>
        </p:nvSpPr>
        <p:spPr/>
        <p:txBody>
          <a:bodyPr/>
          <a:lstStyle>
            <a:lvl1pPr>
              <a:defRPr/>
            </a:lvl1pPr>
          </a:lstStyle>
          <a:p>
            <a:pPr>
              <a:defRPr/>
            </a:pPr>
            <a:fld id="{213FC251-8026-4AA7-9659-A472B0234542}" type="datetimeFigureOut">
              <a:rPr lang="de-DE"/>
              <a:pPr>
                <a:defRPr/>
              </a:pPr>
              <a:t>02.11.2016</a:t>
            </a:fld>
            <a:endParaRPr lang="de-DE"/>
          </a:p>
        </p:txBody>
      </p:sp>
      <p:sp>
        <p:nvSpPr>
          <p:cNvPr id="5" name="Fußzeilenplatzhalter 2"/>
          <p:cNvSpPr>
            <a:spLocks noGrp="1"/>
          </p:cNvSpPr>
          <p:nvPr>
            <p:ph type="ftr" sz="quarter" idx="11"/>
          </p:nvPr>
        </p:nvSpPr>
        <p:spPr/>
        <p:txBody>
          <a:bodyPr/>
          <a:lstStyle>
            <a:lvl1pPr>
              <a:defRPr/>
            </a:lvl1pPr>
          </a:lstStyle>
          <a:p>
            <a:pPr>
              <a:defRPr/>
            </a:pPr>
            <a:endParaRPr lang="de-DE"/>
          </a:p>
        </p:txBody>
      </p:sp>
      <p:sp>
        <p:nvSpPr>
          <p:cNvPr id="6" name="Foliennummernplatzhalter 22"/>
          <p:cNvSpPr>
            <a:spLocks noGrp="1"/>
          </p:cNvSpPr>
          <p:nvPr>
            <p:ph type="sldNum" sz="quarter" idx="12"/>
          </p:nvPr>
        </p:nvSpPr>
        <p:spPr/>
        <p:txBody>
          <a:bodyPr/>
          <a:lstStyle>
            <a:lvl1pPr>
              <a:defRPr/>
            </a:lvl1pPr>
          </a:lstStyle>
          <a:p>
            <a:pPr>
              <a:defRPr/>
            </a:pPr>
            <a:fld id="{CCD4C37C-E4D5-45A7-AEB4-F6F3F70CF5DE}" type="slidenum">
              <a:rPr lang="de-DE" altLang="de-DE"/>
              <a:pPr>
                <a:defRPr/>
              </a:pPr>
              <a:t>‹Nr.›</a:t>
            </a:fld>
            <a:endParaRPr lang="de-DE" altLang="de-DE"/>
          </a:p>
        </p:txBody>
      </p:sp>
    </p:spTree>
    <p:extLst>
      <p:ext uri="{BB962C8B-B14F-4D97-AF65-F5344CB8AC3E}">
        <p14:creationId xmlns:p14="http://schemas.microsoft.com/office/powerpoint/2010/main" val="1276264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13"/>
          <p:cNvSpPr>
            <a:spLocks noGrp="1"/>
          </p:cNvSpPr>
          <p:nvPr>
            <p:ph type="dt" sz="half" idx="10"/>
          </p:nvPr>
        </p:nvSpPr>
        <p:spPr/>
        <p:txBody>
          <a:bodyPr/>
          <a:lstStyle>
            <a:lvl1pPr>
              <a:defRPr/>
            </a:lvl1pPr>
          </a:lstStyle>
          <a:p>
            <a:pPr>
              <a:defRPr/>
            </a:pPr>
            <a:fld id="{43D91ADE-0AF6-4409-A8BC-83A04CBC17B9}" type="datetimeFigureOut">
              <a:rPr lang="de-DE"/>
              <a:pPr>
                <a:defRPr/>
              </a:pPr>
              <a:t>02.11.2016</a:t>
            </a:fld>
            <a:endParaRPr lang="de-DE"/>
          </a:p>
        </p:txBody>
      </p:sp>
      <p:sp>
        <p:nvSpPr>
          <p:cNvPr id="6" name="Fußzeilenplatzhalter 2"/>
          <p:cNvSpPr>
            <a:spLocks noGrp="1"/>
          </p:cNvSpPr>
          <p:nvPr>
            <p:ph type="ftr" sz="quarter" idx="11"/>
          </p:nvPr>
        </p:nvSpPr>
        <p:spPr/>
        <p:txBody>
          <a:bodyPr/>
          <a:lstStyle>
            <a:lvl1pPr>
              <a:defRPr/>
            </a:lvl1pPr>
          </a:lstStyle>
          <a:p>
            <a:pPr>
              <a:defRPr/>
            </a:pPr>
            <a:endParaRPr lang="de-DE"/>
          </a:p>
        </p:txBody>
      </p:sp>
      <p:sp>
        <p:nvSpPr>
          <p:cNvPr id="7" name="Foliennummernplatzhalter 22"/>
          <p:cNvSpPr>
            <a:spLocks noGrp="1"/>
          </p:cNvSpPr>
          <p:nvPr>
            <p:ph type="sldNum" sz="quarter" idx="12"/>
          </p:nvPr>
        </p:nvSpPr>
        <p:spPr/>
        <p:txBody>
          <a:bodyPr/>
          <a:lstStyle>
            <a:lvl1pPr>
              <a:defRPr/>
            </a:lvl1pPr>
          </a:lstStyle>
          <a:p>
            <a:pPr>
              <a:defRPr/>
            </a:pPr>
            <a:fld id="{23D2E8AF-0D99-42AB-BB8A-7975683C82B8}" type="slidenum">
              <a:rPr lang="de-DE" altLang="de-DE"/>
              <a:pPr>
                <a:defRPr/>
              </a:pPr>
              <a:t>‹Nr.›</a:t>
            </a:fld>
            <a:endParaRPr lang="de-DE" altLang="de-DE"/>
          </a:p>
        </p:txBody>
      </p:sp>
    </p:spTree>
    <p:extLst>
      <p:ext uri="{BB962C8B-B14F-4D97-AF65-F5344CB8AC3E}">
        <p14:creationId xmlns:p14="http://schemas.microsoft.com/office/powerpoint/2010/main" val="3089435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81000" y="1143000"/>
            <a:ext cx="8382000" cy="1069848"/>
          </a:xfrm>
        </p:spPr>
        <p:txBody>
          <a:bodyPr/>
          <a:lstStyle>
            <a:lvl1pPr>
              <a:defRPr sz="4000" b="0" i="0" cap="none" baseline="0"/>
            </a:lvl1pPr>
          </a:lstStyle>
          <a:p>
            <a:r>
              <a:rPr lang="de-DE" smtClean="0"/>
              <a:t>Titelmasterformat durch Klicken bearbeiten</a:t>
            </a:r>
            <a:endParaRPr lang="en-US"/>
          </a:p>
        </p:txBody>
      </p:sp>
      <p:sp>
        <p:nvSpPr>
          <p:cNvPr id="3" name="Textplatzhalt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de-DE" smtClean="0"/>
              <a:t>Textmasterformate durch Klicken bearbeiten</a:t>
            </a:r>
          </a:p>
        </p:txBody>
      </p:sp>
      <p:sp>
        <p:nvSpPr>
          <p:cNvPr id="4" name="Textplatzhalt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de-DE" smtClean="0"/>
              <a:t>Textmasterformate durch Klicken bearbeiten</a:t>
            </a:r>
          </a:p>
        </p:txBody>
      </p:sp>
      <p:sp>
        <p:nvSpPr>
          <p:cNvPr id="5" name="Inhaltsplatzhalt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Inhaltsplatzhalt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25"/>
          <p:cNvSpPr>
            <a:spLocks noGrp="1"/>
          </p:cNvSpPr>
          <p:nvPr>
            <p:ph type="dt" sz="half" idx="10"/>
          </p:nvPr>
        </p:nvSpPr>
        <p:spPr/>
        <p:txBody>
          <a:bodyPr rtlCol="0"/>
          <a:lstStyle>
            <a:lvl1pPr>
              <a:defRPr/>
            </a:lvl1pPr>
          </a:lstStyle>
          <a:p>
            <a:pPr>
              <a:defRPr/>
            </a:pPr>
            <a:fld id="{B95A7ACF-515C-4520-96C8-10FE441E46AA}" type="datetimeFigureOut">
              <a:rPr lang="de-DE"/>
              <a:pPr>
                <a:defRPr/>
              </a:pPr>
              <a:t>02.11.2016</a:t>
            </a:fld>
            <a:endParaRPr lang="de-DE"/>
          </a:p>
        </p:txBody>
      </p:sp>
      <p:sp>
        <p:nvSpPr>
          <p:cNvPr id="8" name="Foliennummernplatzhalter 26"/>
          <p:cNvSpPr>
            <a:spLocks noGrp="1"/>
          </p:cNvSpPr>
          <p:nvPr>
            <p:ph type="sldNum" sz="quarter" idx="11"/>
          </p:nvPr>
        </p:nvSpPr>
        <p:spPr/>
        <p:txBody>
          <a:bodyPr/>
          <a:lstStyle>
            <a:lvl1pPr>
              <a:defRPr smtClean="0"/>
            </a:lvl1pPr>
          </a:lstStyle>
          <a:p>
            <a:pPr>
              <a:defRPr/>
            </a:pPr>
            <a:fld id="{64CB0E7B-3944-404D-A3CB-FC4E41BC9C5E}" type="slidenum">
              <a:rPr lang="de-DE" altLang="de-DE"/>
              <a:pPr>
                <a:defRPr/>
              </a:pPr>
              <a:t>‹Nr.›</a:t>
            </a:fld>
            <a:endParaRPr lang="de-DE" altLang="de-DE"/>
          </a:p>
        </p:txBody>
      </p:sp>
      <p:sp>
        <p:nvSpPr>
          <p:cNvPr id="9" name="Fußzeilenplatzhalter 27"/>
          <p:cNvSpPr>
            <a:spLocks noGrp="1"/>
          </p:cNvSpPr>
          <p:nvPr>
            <p:ph type="ftr" sz="quarter" idx="12"/>
          </p:nvPr>
        </p:nvSpPr>
        <p:spPr/>
        <p:txBody>
          <a:bodyPr rtlCol="0"/>
          <a:lstStyle>
            <a:lvl1pPr>
              <a:defRPr/>
            </a:lvl1pPr>
          </a:lstStyle>
          <a:p>
            <a:pPr>
              <a:defRPr/>
            </a:pPr>
            <a:endParaRPr lang="de-DE"/>
          </a:p>
        </p:txBody>
      </p:sp>
    </p:spTree>
    <p:extLst>
      <p:ext uri="{BB962C8B-B14F-4D97-AF65-F5344CB8AC3E}">
        <p14:creationId xmlns:p14="http://schemas.microsoft.com/office/powerpoint/2010/main" val="3023636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1143000"/>
            <a:ext cx="8229600" cy="1069848"/>
          </a:xfrm>
        </p:spPr>
        <p:txBody>
          <a:bodyPr/>
          <a:lstStyle>
            <a:lvl1pPr>
              <a:defRPr sz="4000">
                <a:solidFill>
                  <a:schemeClr val="tx2"/>
                </a:solidFill>
              </a:defRPr>
            </a:lvl1pPr>
          </a:lstStyle>
          <a:p>
            <a:r>
              <a:rPr lang="de-DE" smtClean="0"/>
              <a:t>Titelmasterformat durch Klicken bearbeiten</a:t>
            </a:r>
            <a:endParaRPr lang="en-US"/>
          </a:p>
        </p:txBody>
      </p:sp>
      <p:sp>
        <p:nvSpPr>
          <p:cNvPr id="3" name="Datumsplatzhalter 2"/>
          <p:cNvSpPr>
            <a:spLocks noGrp="1"/>
          </p:cNvSpPr>
          <p:nvPr>
            <p:ph type="dt" sz="half" idx="10"/>
          </p:nvPr>
        </p:nvSpPr>
        <p:spPr>
          <a:xfrm>
            <a:off x="6583363" y="612775"/>
            <a:ext cx="957262" cy="457200"/>
          </a:xfrm>
        </p:spPr>
        <p:txBody>
          <a:bodyPr/>
          <a:lstStyle>
            <a:lvl1pPr>
              <a:defRPr/>
            </a:lvl1pPr>
          </a:lstStyle>
          <a:p>
            <a:pPr>
              <a:defRPr/>
            </a:pPr>
            <a:fld id="{982A3A9E-BE62-4AF3-92AD-2F96B981AB4E}" type="datetimeFigureOut">
              <a:rPr lang="de-DE"/>
              <a:pPr>
                <a:defRPr/>
              </a:pPr>
              <a:t>02.11.2016</a:t>
            </a:fld>
            <a:endParaRPr lang="de-DE"/>
          </a:p>
        </p:txBody>
      </p:sp>
      <p:sp>
        <p:nvSpPr>
          <p:cNvPr id="4" name="Fußzeilenplatzhalter 3"/>
          <p:cNvSpPr>
            <a:spLocks noGrp="1"/>
          </p:cNvSpPr>
          <p:nvPr>
            <p:ph type="ftr" sz="quarter" idx="11"/>
          </p:nvPr>
        </p:nvSpPr>
        <p:spPr/>
        <p:txBody>
          <a:bodyPr/>
          <a:lstStyle>
            <a:lvl1pPr>
              <a:defRPr/>
            </a:lvl1pPr>
          </a:lstStyle>
          <a:p>
            <a:pPr>
              <a:defRPr/>
            </a:pPr>
            <a:endParaRPr lang="de-DE"/>
          </a:p>
        </p:txBody>
      </p:sp>
      <p:sp>
        <p:nvSpPr>
          <p:cNvPr id="5" name="Foliennummernplatzhalter 4"/>
          <p:cNvSpPr>
            <a:spLocks noGrp="1"/>
          </p:cNvSpPr>
          <p:nvPr>
            <p:ph type="sldNum" sz="quarter" idx="12"/>
          </p:nvPr>
        </p:nvSpPr>
        <p:spPr/>
        <p:txBody>
          <a:bodyPr/>
          <a:lstStyle>
            <a:lvl1pPr>
              <a:defRPr smtClean="0"/>
            </a:lvl1pPr>
          </a:lstStyle>
          <a:p>
            <a:pPr>
              <a:defRPr/>
            </a:pPr>
            <a:fld id="{C323AF56-1DE5-48B9-B840-0B6F40A2CC0C}" type="slidenum">
              <a:rPr lang="de-DE" altLang="de-DE"/>
              <a:pPr>
                <a:defRPr/>
              </a:pPr>
              <a:t>‹Nr.›</a:t>
            </a:fld>
            <a:endParaRPr lang="de-DE" altLang="de-DE"/>
          </a:p>
        </p:txBody>
      </p:sp>
    </p:spTree>
    <p:extLst>
      <p:ext uri="{BB962C8B-B14F-4D97-AF65-F5344CB8AC3E}">
        <p14:creationId xmlns:p14="http://schemas.microsoft.com/office/powerpoint/2010/main" val="2323582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3"/>
          <p:cNvSpPr>
            <a:spLocks noGrp="1"/>
          </p:cNvSpPr>
          <p:nvPr>
            <p:ph type="dt" sz="half" idx="10"/>
          </p:nvPr>
        </p:nvSpPr>
        <p:spPr/>
        <p:txBody>
          <a:bodyPr/>
          <a:lstStyle>
            <a:lvl1pPr>
              <a:defRPr/>
            </a:lvl1pPr>
          </a:lstStyle>
          <a:p>
            <a:pPr>
              <a:defRPr/>
            </a:pPr>
            <a:fld id="{CA2681D3-34D5-4542-86E7-EEF2EE3D8ADE}" type="datetimeFigureOut">
              <a:rPr lang="de-DE"/>
              <a:pPr>
                <a:defRPr/>
              </a:pPr>
              <a:t>02.11.2016</a:t>
            </a:fld>
            <a:endParaRPr lang="de-DE"/>
          </a:p>
        </p:txBody>
      </p:sp>
      <p:sp>
        <p:nvSpPr>
          <p:cNvPr id="3" name="Fußzeilenplatzhalter 2"/>
          <p:cNvSpPr>
            <a:spLocks noGrp="1"/>
          </p:cNvSpPr>
          <p:nvPr>
            <p:ph type="ftr" sz="quarter" idx="11"/>
          </p:nvPr>
        </p:nvSpPr>
        <p:spPr/>
        <p:txBody>
          <a:bodyPr/>
          <a:lstStyle>
            <a:lvl1pPr>
              <a:defRPr/>
            </a:lvl1pPr>
          </a:lstStyle>
          <a:p>
            <a:pPr>
              <a:defRPr/>
            </a:pPr>
            <a:endParaRPr lang="de-DE"/>
          </a:p>
        </p:txBody>
      </p:sp>
      <p:sp>
        <p:nvSpPr>
          <p:cNvPr id="4" name="Foliennummernplatzhalter 22"/>
          <p:cNvSpPr>
            <a:spLocks noGrp="1"/>
          </p:cNvSpPr>
          <p:nvPr>
            <p:ph type="sldNum" sz="quarter" idx="12"/>
          </p:nvPr>
        </p:nvSpPr>
        <p:spPr/>
        <p:txBody>
          <a:bodyPr/>
          <a:lstStyle>
            <a:lvl1pPr>
              <a:defRPr/>
            </a:lvl1pPr>
          </a:lstStyle>
          <a:p>
            <a:pPr>
              <a:defRPr/>
            </a:pPr>
            <a:fld id="{247F79C3-B653-4C8B-B060-A174E11C3E0D}" type="slidenum">
              <a:rPr lang="de-DE" altLang="de-DE"/>
              <a:pPr>
                <a:defRPr/>
              </a:pPr>
              <a:t>‹Nr.›</a:t>
            </a:fld>
            <a:endParaRPr lang="de-DE" altLang="de-DE"/>
          </a:p>
        </p:txBody>
      </p:sp>
    </p:spTree>
    <p:extLst>
      <p:ext uri="{BB962C8B-B14F-4D97-AF65-F5344CB8AC3E}">
        <p14:creationId xmlns:p14="http://schemas.microsoft.com/office/powerpoint/2010/main" val="1792346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353496" y="1101970"/>
            <a:ext cx="3383280" cy="877824"/>
          </a:xfrm>
        </p:spPr>
        <p:txBody>
          <a:bodyPr anchor="b"/>
          <a:lstStyle>
            <a:lvl1pPr algn="l">
              <a:buNone/>
              <a:defRPr sz="1800" b="1"/>
            </a:lvl1pPr>
          </a:lstStyle>
          <a:p>
            <a:r>
              <a:rPr lang="de-DE" smtClean="0"/>
              <a:t>Titelmasterformat durch Klicken bearbeiten</a:t>
            </a:r>
            <a:endParaRPr lang="en-US"/>
          </a:p>
        </p:txBody>
      </p:sp>
      <p:sp>
        <p:nvSpPr>
          <p:cNvPr id="3" name="Textplatzhalt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de-DE" smtClean="0"/>
              <a:t>Textmasterformate durch Klicken bearbeiten</a:t>
            </a:r>
          </a:p>
        </p:txBody>
      </p:sp>
      <p:sp>
        <p:nvSpPr>
          <p:cNvPr id="4" name="Inhaltsplatzhalt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13"/>
          <p:cNvSpPr>
            <a:spLocks noGrp="1"/>
          </p:cNvSpPr>
          <p:nvPr>
            <p:ph type="dt" sz="half" idx="10"/>
          </p:nvPr>
        </p:nvSpPr>
        <p:spPr/>
        <p:txBody>
          <a:bodyPr/>
          <a:lstStyle>
            <a:lvl1pPr>
              <a:defRPr/>
            </a:lvl1pPr>
          </a:lstStyle>
          <a:p>
            <a:pPr>
              <a:defRPr/>
            </a:pPr>
            <a:fld id="{A436C9DA-2F6E-4544-A7BA-9F857874DDE6}" type="datetimeFigureOut">
              <a:rPr lang="de-DE"/>
              <a:pPr>
                <a:defRPr/>
              </a:pPr>
              <a:t>02.11.2016</a:t>
            </a:fld>
            <a:endParaRPr lang="de-DE"/>
          </a:p>
        </p:txBody>
      </p:sp>
      <p:sp>
        <p:nvSpPr>
          <p:cNvPr id="6" name="Fußzeilenplatzhalter 2"/>
          <p:cNvSpPr>
            <a:spLocks noGrp="1"/>
          </p:cNvSpPr>
          <p:nvPr>
            <p:ph type="ftr" sz="quarter" idx="11"/>
          </p:nvPr>
        </p:nvSpPr>
        <p:spPr/>
        <p:txBody>
          <a:bodyPr/>
          <a:lstStyle>
            <a:lvl1pPr>
              <a:defRPr/>
            </a:lvl1pPr>
          </a:lstStyle>
          <a:p>
            <a:pPr>
              <a:defRPr/>
            </a:pPr>
            <a:endParaRPr lang="de-DE"/>
          </a:p>
        </p:txBody>
      </p:sp>
      <p:sp>
        <p:nvSpPr>
          <p:cNvPr id="7" name="Foliennummernplatzhalter 22"/>
          <p:cNvSpPr>
            <a:spLocks noGrp="1"/>
          </p:cNvSpPr>
          <p:nvPr>
            <p:ph type="sldNum" sz="quarter" idx="12"/>
          </p:nvPr>
        </p:nvSpPr>
        <p:spPr/>
        <p:txBody>
          <a:bodyPr/>
          <a:lstStyle>
            <a:lvl1pPr>
              <a:defRPr/>
            </a:lvl1pPr>
          </a:lstStyle>
          <a:p>
            <a:pPr>
              <a:defRPr/>
            </a:pPr>
            <a:fld id="{F577F131-A0B4-4FDA-BAD8-E2D66E284EF5}" type="slidenum">
              <a:rPr lang="de-DE" altLang="de-DE"/>
              <a:pPr>
                <a:defRPr/>
              </a:pPr>
              <a:t>‹Nr.›</a:t>
            </a:fld>
            <a:endParaRPr lang="de-DE" altLang="de-DE"/>
          </a:p>
        </p:txBody>
      </p:sp>
    </p:spTree>
    <p:extLst>
      <p:ext uri="{BB962C8B-B14F-4D97-AF65-F5344CB8AC3E}">
        <p14:creationId xmlns:p14="http://schemas.microsoft.com/office/powerpoint/2010/main" val="2238201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de-DE" smtClean="0"/>
              <a:t>Titelmasterformat durch Klicken bearbeiten</a:t>
            </a:r>
            <a:endParaRPr lang="en-US"/>
          </a:p>
        </p:txBody>
      </p:sp>
      <p:sp>
        <p:nvSpPr>
          <p:cNvPr id="3" name="Bildplatzhalt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de-DE" noProof="0" smtClean="0"/>
              <a:t>Bild durch Klicken auf Symbol hinzufügen</a:t>
            </a:r>
            <a:endParaRPr lang="en-US" noProof="0" dirty="0"/>
          </a:p>
        </p:txBody>
      </p:sp>
      <p:sp>
        <p:nvSpPr>
          <p:cNvPr id="4" name="Textplatzhalt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de-DE" smtClean="0"/>
              <a:t>Textmasterformate durch Klicken bearbeiten</a:t>
            </a:r>
          </a:p>
        </p:txBody>
      </p:sp>
      <p:sp>
        <p:nvSpPr>
          <p:cNvPr id="5" name="Datumsplatzhalter 13"/>
          <p:cNvSpPr>
            <a:spLocks noGrp="1"/>
          </p:cNvSpPr>
          <p:nvPr>
            <p:ph type="dt" sz="half" idx="10"/>
          </p:nvPr>
        </p:nvSpPr>
        <p:spPr/>
        <p:txBody>
          <a:bodyPr/>
          <a:lstStyle>
            <a:lvl1pPr>
              <a:defRPr/>
            </a:lvl1pPr>
          </a:lstStyle>
          <a:p>
            <a:pPr>
              <a:defRPr/>
            </a:pPr>
            <a:fld id="{8396478D-21D9-47DF-B0D4-A7E1934EDE0F}" type="datetimeFigureOut">
              <a:rPr lang="de-DE"/>
              <a:pPr>
                <a:defRPr/>
              </a:pPr>
              <a:t>02.11.2016</a:t>
            </a:fld>
            <a:endParaRPr lang="de-DE"/>
          </a:p>
        </p:txBody>
      </p:sp>
      <p:sp>
        <p:nvSpPr>
          <p:cNvPr id="6" name="Fußzeilenplatzhalter 2"/>
          <p:cNvSpPr>
            <a:spLocks noGrp="1"/>
          </p:cNvSpPr>
          <p:nvPr>
            <p:ph type="ftr" sz="quarter" idx="11"/>
          </p:nvPr>
        </p:nvSpPr>
        <p:spPr/>
        <p:txBody>
          <a:bodyPr/>
          <a:lstStyle>
            <a:lvl1pPr>
              <a:defRPr/>
            </a:lvl1pPr>
          </a:lstStyle>
          <a:p>
            <a:pPr>
              <a:defRPr/>
            </a:pPr>
            <a:endParaRPr lang="de-DE"/>
          </a:p>
        </p:txBody>
      </p:sp>
      <p:sp>
        <p:nvSpPr>
          <p:cNvPr id="7" name="Foliennummernplatzhalter 22"/>
          <p:cNvSpPr>
            <a:spLocks noGrp="1"/>
          </p:cNvSpPr>
          <p:nvPr>
            <p:ph type="sldNum" sz="quarter" idx="12"/>
          </p:nvPr>
        </p:nvSpPr>
        <p:spPr/>
        <p:txBody>
          <a:bodyPr/>
          <a:lstStyle>
            <a:lvl1pPr>
              <a:defRPr/>
            </a:lvl1pPr>
          </a:lstStyle>
          <a:p>
            <a:pPr>
              <a:defRPr/>
            </a:pPr>
            <a:fld id="{6323A0BA-0DF0-4C44-949B-3E66E9517A83}" type="slidenum">
              <a:rPr lang="de-DE" altLang="de-DE"/>
              <a:pPr>
                <a:defRPr/>
              </a:pPr>
              <a:t>‹Nr.›</a:t>
            </a:fld>
            <a:endParaRPr lang="de-DE" altLang="de-DE"/>
          </a:p>
        </p:txBody>
      </p:sp>
    </p:spTree>
    <p:extLst>
      <p:ext uri="{BB962C8B-B14F-4D97-AF65-F5344CB8AC3E}">
        <p14:creationId xmlns:p14="http://schemas.microsoft.com/office/powerpoint/2010/main" val="2142164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hteck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9" name="Rechteck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0" name="Rechteck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 name="Rechteck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echteck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33" name="Abgerundetes Rechteck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34" name="Abgerundetes Rechteck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5" name="Rechteck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6" name="Rechteck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7" name="Rechteck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8" name="Rechteck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echteck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Rechteck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39" name="Titelplatzhalter 21"/>
          <p:cNvSpPr>
            <a:spLocks noGrp="1"/>
          </p:cNvSpPr>
          <p:nvPr>
            <p:ph type="title"/>
          </p:nvPr>
        </p:nvSpPr>
        <p:spPr bwMode="auto">
          <a:xfrm>
            <a:off x="457200" y="1143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smtClean="0"/>
              <a:t>Titelmasterformat durch Klicken bearbeiten</a:t>
            </a:r>
            <a:endParaRPr lang="en-US" altLang="de-DE" smtClean="0"/>
          </a:p>
        </p:txBody>
      </p:sp>
      <p:sp>
        <p:nvSpPr>
          <p:cNvPr id="1040" name="Textplatzhalter 12"/>
          <p:cNvSpPr>
            <a:spLocks noGrp="1"/>
          </p:cNvSpPr>
          <p:nvPr>
            <p:ph type="body" idx="1"/>
          </p:nvPr>
        </p:nvSpPr>
        <p:spPr bwMode="auto">
          <a:xfrm>
            <a:off x="457200" y="2249488"/>
            <a:ext cx="82296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endParaRPr lang="en-US" altLang="de-DE" smtClean="0"/>
          </a:p>
        </p:txBody>
      </p:sp>
      <p:sp>
        <p:nvSpPr>
          <p:cNvPr id="14" name="Datumsplatzhalter 13"/>
          <p:cNvSpPr>
            <a:spLocks noGrp="1"/>
          </p:cNvSpPr>
          <p:nvPr>
            <p:ph type="dt" sz="half" idx="2"/>
          </p:nvPr>
        </p:nvSpPr>
        <p:spPr>
          <a:xfrm>
            <a:off x="6586538" y="612775"/>
            <a:ext cx="957262" cy="457200"/>
          </a:xfrm>
          <a:prstGeom prst="rect">
            <a:avLst/>
          </a:prstGeom>
        </p:spPr>
        <p:txBody>
          <a:bodyPr vert="horz"/>
          <a:lstStyle>
            <a:lvl1pPr algn="l" eaLnBrk="1" fontAlgn="auto" latinLnBrk="0" hangingPunct="1">
              <a:spcBef>
                <a:spcPts val="0"/>
              </a:spcBef>
              <a:spcAft>
                <a:spcPts val="0"/>
              </a:spcAft>
              <a:defRPr kumimoji="0" sz="800">
                <a:solidFill>
                  <a:schemeClr val="accent2"/>
                </a:solidFill>
                <a:latin typeface="+mn-lt"/>
                <a:cs typeface="+mn-cs"/>
              </a:defRPr>
            </a:lvl1pPr>
          </a:lstStyle>
          <a:p>
            <a:pPr>
              <a:defRPr/>
            </a:pPr>
            <a:fld id="{5C588C1D-FE48-4588-80C8-CDA377F36164}" type="datetimeFigureOut">
              <a:rPr lang="de-DE"/>
              <a:pPr>
                <a:defRPr/>
              </a:pPr>
              <a:t>02.11.2016</a:t>
            </a:fld>
            <a:endParaRPr lang="de-DE"/>
          </a:p>
        </p:txBody>
      </p:sp>
      <p:sp>
        <p:nvSpPr>
          <p:cNvPr id="3" name="Fußzeilenplatzhalter 2"/>
          <p:cNvSpPr>
            <a:spLocks noGrp="1"/>
          </p:cNvSpPr>
          <p:nvPr>
            <p:ph type="ftr" sz="quarter" idx="3"/>
          </p:nvPr>
        </p:nvSpPr>
        <p:spPr>
          <a:xfrm>
            <a:off x="5257800" y="612775"/>
            <a:ext cx="1325563" cy="457200"/>
          </a:xfrm>
          <a:prstGeom prst="rect">
            <a:avLst/>
          </a:prstGeom>
        </p:spPr>
        <p:txBody>
          <a:bodyPr vert="horz"/>
          <a:lstStyle>
            <a:lvl1pPr algn="r" eaLnBrk="1" fontAlgn="auto" latinLnBrk="0" hangingPunct="1">
              <a:spcBef>
                <a:spcPts val="0"/>
              </a:spcBef>
              <a:spcAft>
                <a:spcPts val="0"/>
              </a:spcAft>
              <a:defRPr kumimoji="0" sz="800">
                <a:solidFill>
                  <a:schemeClr val="accent2"/>
                </a:solidFill>
                <a:latin typeface="+mn-lt"/>
                <a:cs typeface="+mn-cs"/>
              </a:defRPr>
            </a:lvl1pPr>
          </a:lstStyle>
          <a:p>
            <a:pPr>
              <a:defRPr/>
            </a:pPr>
            <a:endParaRPr lang="de-DE"/>
          </a:p>
        </p:txBody>
      </p:sp>
      <p:sp>
        <p:nvSpPr>
          <p:cNvPr id="23" name="Foliennummernplatzhalter 22"/>
          <p:cNvSpPr>
            <a:spLocks noGrp="1"/>
          </p:cNvSpPr>
          <p:nvPr>
            <p:ph type="sldNum" sz="quarter" idx="4"/>
          </p:nvPr>
        </p:nvSpPr>
        <p:spPr>
          <a:xfrm>
            <a:off x="8174038" y="1588"/>
            <a:ext cx="762000" cy="366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mtClean="0">
                <a:solidFill>
                  <a:srgbClr val="FFFFFF"/>
                </a:solidFill>
                <a:latin typeface="Georgia" panose="02040502050405020303" pitchFamily="18" charset="0"/>
              </a:defRPr>
            </a:lvl1pPr>
          </a:lstStyle>
          <a:p>
            <a:pPr>
              <a:defRPr/>
            </a:pPr>
            <a:fld id="{E9B93FB7-D935-49B7-89ED-31253993471A}"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3813" r:id="rId1"/>
    <p:sldLayoutId id="2147483805" r:id="rId2"/>
    <p:sldLayoutId id="2147483806" r:id="rId3"/>
    <p:sldLayoutId id="2147483807" r:id="rId4"/>
    <p:sldLayoutId id="2147483814" r:id="rId5"/>
    <p:sldLayoutId id="2147483815" r:id="rId6"/>
    <p:sldLayoutId id="2147483808" r:id="rId7"/>
    <p:sldLayoutId id="2147483809" r:id="rId8"/>
    <p:sldLayoutId id="2147483810" r:id="rId9"/>
    <p:sldLayoutId id="2147483811" r:id="rId10"/>
    <p:sldLayoutId id="2147483812"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A04DA3"/>
        </a:buClr>
        <a:buFont typeface="Georgia" panose="02040502050405020303"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anose="02040502050405020303" pitchFamily="18" charset="0"/>
        <a:buChar char="▫"/>
        <a:defRPr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anose="05020102010507070707" pitchFamily="18" charset="2"/>
        <a:buChar char=""/>
        <a:defRPr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anose="05020102010507070707"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A04DA3"/>
        </a:buClr>
        <a:buFont typeface="Georgia" panose="02040502050405020303"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ctrTitle"/>
          </p:nvPr>
        </p:nvSpPr>
        <p:spPr>
          <a:xfrm>
            <a:off x="357188" y="2143125"/>
            <a:ext cx="8786812" cy="1470025"/>
          </a:xfrm>
        </p:spPr>
        <p:txBody>
          <a:bodyPr/>
          <a:lstStyle/>
          <a:p>
            <a:pPr eaLnBrk="1" hangingPunct="1"/>
            <a:r>
              <a:rPr lang="de-DE" altLang="de-DE" smtClean="0"/>
              <a:t>Als Mann Ziel-orientiert leben…</a:t>
            </a:r>
          </a:p>
        </p:txBody>
      </p:sp>
      <p:sp>
        <p:nvSpPr>
          <p:cNvPr id="5123" name="Untertitel 2"/>
          <p:cNvSpPr>
            <a:spLocks noGrp="1"/>
          </p:cNvSpPr>
          <p:nvPr>
            <p:ph type="subTitle" idx="1"/>
          </p:nvPr>
        </p:nvSpPr>
        <p:spPr>
          <a:xfrm>
            <a:off x="428625" y="4071938"/>
            <a:ext cx="5583238" cy="1752600"/>
          </a:xfrm>
        </p:spPr>
        <p:txBody>
          <a:bodyPr/>
          <a:lstStyle/>
          <a:p>
            <a:pPr marL="63500" eaLnBrk="1" hangingPunct="1"/>
            <a:r>
              <a:rPr lang="de-DE" altLang="de-DE" smtClean="0"/>
              <a:t>Lernen von Vorbildern: </a:t>
            </a:r>
          </a:p>
          <a:p>
            <a:pPr marL="63500" eaLnBrk="1" hangingPunct="1"/>
            <a:r>
              <a:rPr lang="de-DE" altLang="de-DE" b="1" smtClean="0"/>
              <a:t>Abraham</a:t>
            </a:r>
          </a:p>
          <a:p>
            <a:pPr marL="63500" eaLnBrk="1" hangingPunct="1"/>
            <a:endParaRPr lang="de-DE" altLang="de-DE" smtClean="0"/>
          </a:p>
          <a:p>
            <a:pPr marL="63500" eaLnBrk="1" hangingPunct="1"/>
            <a:r>
              <a:rPr lang="de-DE" altLang="de-DE" smtClean="0"/>
              <a:t>Männerfreizeit Fürstenberg März 2016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0" y="0"/>
            <a:ext cx="6143625" cy="307975"/>
          </a:xfrm>
          <a:prstGeom prst="rect">
            <a:avLst/>
          </a:prstGeom>
          <a:noFill/>
        </p:spPr>
        <p:txBody>
          <a:bodyPr>
            <a:spAutoFit/>
          </a:bodyPr>
          <a:lstStyle/>
          <a:p>
            <a:pPr eaLnBrk="1" fontAlgn="auto" hangingPunct="1">
              <a:spcBef>
                <a:spcPts val="0"/>
              </a:spcBef>
              <a:spcAft>
                <a:spcPts val="0"/>
              </a:spcAft>
              <a:defRPr/>
            </a:pPr>
            <a:r>
              <a:rPr lang="de-DE" sz="1400" dirty="0">
                <a:solidFill>
                  <a:schemeClr val="bg2">
                    <a:lumMod val="90000"/>
                  </a:schemeClr>
                </a:solidFill>
                <a:latin typeface="Calibri" pitchFamily="34" charset="0"/>
                <a:cs typeface="+mn-cs"/>
              </a:rPr>
              <a:t>Als Mann Ziel-orientiert leben… - lernen von Abraham</a:t>
            </a:r>
            <a:endParaRPr lang="de-DE" sz="1400" dirty="0">
              <a:latin typeface="Calibri" pitchFamily="34" charset="0"/>
              <a:cs typeface="+mn-cs"/>
            </a:endParaRPr>
          </a:p>
        </p:txBody>
      </p:sp>
      <p:sp>
        <p:nvSpPr>
          <p:cNvPr id="4" name="Textfeld 3"/>
          <p:cNvSpPr txBox="1"/>
          <p:nvPr/>
        </p:nvSpPr>
        <p:spPr>
          <a:xfrm>
            <a:off x="428625" y="1071563"/>
            <a:ext cx="8429625" cy="3940175"/>
          </a:xfrm>
          <a:prstGeom prst="rect">
            <a:avLst/>
          </a:prstGeom>
          <a:noFill/>
        </p:spPr>
        <p:txBody>
          <a:bodyPr>
            <a:spAutoFit/>
          </a:bodyPr>
          <a:lstStyle/>
          <a:p>
            <a:pPr marL="457200" indent="-457200" eaLnBrk="1" fontAlgn="auto" hangingPunct="1">
              <a:spcBef>
                <a:spcPts val="0"/>
              </a:spcBef>
              <a:spcAft>
                <a:spcPts val="0"/>
              </a:spcAft>
              <a:buFontTx/>
              <a:buAutoNum type="arabicPeriod"/>
              <a:defRPr/>
            </a:pPr>
            <a:r>
              <a:rPr lang="de-DE" sz="2000" b="1" dirty="0">
                <a:latin typeface="Calibri" pitchFamily="34" charset="0"/>
                <a:cs typeface="+mn-cs"/>
              </a:rPr>
              <a:t>Männer die zielorientiert leben, beurteilen die Dinge nach deren Verfallsdatum</a:t>
            </a:r>
          </a:p>
          <a:p>
            <a:pPr marL="342900" indent="-342900" eaLnBrk="1" fontAlgn="auto" hangingPunct="1">
              <a:lnSpc>
                <a:spcPct val="150000"/>
              </a:lnSpc>
              <a:spcBef>
                <a:spcPts val="0"/>
              </a:spcBef>
              <a:spcAft>
                <a:spcPts val="0"/>
              </a:spcAft>
              <a:defRPr/>
            </a:pPr>
            <a:endParaRPr lang="de-DE" sz="2000" dirty="0">
              <a:latin typeface="Calibri" pitchFamily="34" charset="0"/>
              <a:cs typeface="+mn-cs"/>
            </a:endParaRPr>
          </a:p>
          <a:p>
            <a:pPr marL="342900" indent="-342900" eaLnBrk="1" fontAlgn="auto" hangingPunct="1">
              <a:lnSpc>
                <a:spcPct val="150000"/>
              </a:lnSpc>
              <a:spcBef>
                <a:spcPts val="0"/>
              </a:spcBef>
              <a:spcAft>
                <a:spcPts val="0"/>
              </a:spcAft>
              <a:buFontTx/>
              <a:buBlip>
                <a:blip r:embed="rId3"/>
              </a:buBlip>
              <a:defRPr/>
            </a:pPr>
            <a:r>
              <a:rPr lang="de-DE" sz="2000" dirty="0">
                <a:latin typeface="Calibri" pitchFamily="34" charset="0"/>
                <a:cs typeface="+mn-cs"/>
              </a:rPr>
              <a:t>Abraham </a:t>
            </a:r>
            <a:r>
              <a:rPr lang="de-DE" sz="2000" b="1" dirty="0">
                <a:latin typeface="Calibri" pitchFamily="34" charset="0"/>
                <a:cs typeface="+mn-cs"/>
              </a:rPr>
              <a:t>verzichtet bereitwillig </a:t>
            </a:r>
            <a:r>
              <a:rPr lang="de-DE" sz="2000" dirty="0">
                <a:latin typeface="Calibri" pitchFamily="34" charset="0"/>
                <a:cs typeface="+mn-cs"/>
              </a:rPr>
              <a:t>auf alles, worauf steht </a:t>
            </a:r>
          </a:p>
          <a:p>
            <a:pPr marL="342900" indent="-342900" eaLnBrk="1" fontAlgn="auto" hangingPunct="1">
              <a:lnSpc>
                <a:spcPct val="150000"/>
              </a:lnSpc>
              <a:spcBef>
                <a:spcPts val="0"/>
              </a:spcBef>
              <a:spcAft>
                <a:spcPts val="0"/>
              </a:spcAft>
              <a:defRPr/>
            </a:pPr>
            <a:r>
              <a:rPr lang="de-DE" sz="2000" dirty="0">
                <a:latin typeface="Calibri" pitchFamily="34" charset="0"/>
                <a:cs typeface="+mn-cs"/>
              </a:rPr>
              <a:t>	</a:t>
            </a:r>
            <a:r>
              <a:rPr lang="de-DE" sz="2000" i="1" dirty="0">
                <a:latin typeface="Calibri" pitchFamily="34" charset="0"/>
                <a:cs typeface="+mn-cs"/>
              </a:rPr>
              <a:t>„Verfallsdatum: siehe Grabstein“ </a:t>
            </a:r>
          </a:p>
          <a:p>
            <a:pPr marL="342900" indent="-342900" eaLnBrk="1" fontAlgn="auto" hangingPunct="1">
              <a:lnSpc>
                <a:spcPct val="150000"/>
              </a:lnSpc>
              <a:spcBef>
                <a:spcPts val="0"/>
              </a:spcBef>
              <a:spcAft>
                <a:spcPts val="0"/>
              </a:spcAft>
              <a:buFontTx/>
              <a:buBlip>
                <a:blip r:embed="rId3"/>
              </a:buBlip>
              <a:defRPr/>
            </a:pPr>
            <a:r>
              <a:rPr lang="de-DE" sz="2000" dirty="0">
                <a:latin typeface="Calibri" pitchFamily="34" charset="0"/>
                <a:cs typeface="+mn-cs"/>
              </a:rPr>
              <a:t>Drei Lügen des Satans: Lust des Fleisches, der Augen und der Stolz</a:t>
            </a:r>
          </a:p>
          <a:p>
            <a:pPr marL="342900" indent="-342900" eaLnBrk="1" fontAlgn="auto" hangingPunct="1">
              <a:lnSpc>
                <a:spcPct val="150000"/>
              </a:lnSpc>
              <a:spcBef>
                <a:spcPts val="0"/>
              </a:spcBef>
              <a:spcAft>
                <a:spcPts val="0"/>
              </a:spcAft>
              <a:buFontTx/>
              <a:buBlip>
                <a:blip r:embed="rId3"/>
              </a:buBlip>
              <a:defRPr/>
            </a:pPr>
            <a:r>
              <a:rPr lang="de-DE" sz="2000" dirty="0">
                <a:latin typeface="Calibri" pitchFamily="34" charset="0"/>
                <a:cs typeface="+mn-cs"/>
              </a:rPr>
              <a:t>Abrahams sieht </a:t>
            </a:r>
            <a:r>
              <a:rPr lang="de-DE" sz="2000" b="1" dirty="0">
                <a:latin typeface="Calibri" pitchFamily="34" charset="0"/>
                <a:cs typeface="+mn-cs"/>
              </a:rPr>
              <a:t>diese Welt als Fremde</a:t>
            </a:r>
            <a:r>
              <a:rPr lang="de-DE" sz="2000" dirty="0">
                <a:latin typeface="Calibri" pitchFamily="34" charset="0"/>
                <a:cs typeface="+mn-cs"/>
              </a:rPr>
              <a:t> (Phil 3,20)</a:t>
            </a:r>
          </a:p>
          <a:p>
            <a:pPr marL="342900" indent="-342900" eaLnBrk="1" fontAlgn="auto" hangingPunct="1">
              <a:lnSpc>
                <a:spcPct val="150000"/>
              </a:lnSpc>
              <a:spcBef>
                <a:spcPts val="0"/>
              </a:spcBef>
              <a:spcAft>
                <a:spcPts val="0"/>
              </a:spcAft>
              <a:buFontTx/>
              <a:buBlip>
                <a:blip r:embed="rId3"/>
              </a:buBlip>
              <a:defRPr/>
            </a:pPr>
            <a:r>
              <a:rPr lang="de-DE" sz="2000" dirty="0">
                <a:latin typeface="Calibri" pitchFamily="34" charset="0"/>
                <a:cs typeface="+mn-cs"/>
              </a:rPr>
              <a:t>Abraham wohnt in einem Zelt, damit er </a:t>
            </a:r>
            <a:r>
              <a:rPr lang="de-DE" sz="2000" b="1" dirty="0">
                <a:latin typeface="Calibri" pitchFamily="34" charset="0"/>
                <a:cs typeface="+mn-cs"/>
              </a:rPr>
              <a:t>jederzeit aufbrechen kann</a:t>
            </a:r>
            <a:r>
              <a:rPr lang="de-DE" sz="2000" dirty="0">
                <a:latin typeface="Calibri" pitchFamily="34" charset="0"/>
                <a:cs typeface="+mn-cs"/>
              </a:rPr>
              <a:t>, um in die himmlische Stadt einziehen zu können. (Hebr 11,9.10)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0" y="0"/>
            <a:ext cx="6143625" cy="307975"/>
          </a:xfrm>
          <a:prstGeom prst="rect">
            <a:avLst/>
          </a:prstGeom>
          <a:noFill/>
        </p:spPr>
        <p:txBody>
          <a:bodyPr>
            <a:spAutoFit/>
          </a:bodyPr>
          <a:lstStyle/>
          <a:p>
            <a:pPr eaLnBrk="1" fontAlgn="auto" hangingPunct="1">
              <a:spcBef>
                <a:spcPts val="0"/>
              </a:spcBef>
              <a:spcAft>
                <a:spcPts val="0"/>
              </a:spcAft>
              <a:defRPr/>
            </a:pPr>
            <a:r>
              <a:rPr lang="de-DE" sz="1400" dirty="0">
                <a:solidFill>
                  <a:schemeClr val="bg2">
                    <a:lumMod val="90000"/>
                  </a:schemeClr>
                </a:solidFill>
                <a:latin typeface="Calibri" pitchFamily="34" charset="0"/>
                <a:cs typeface="+mn-cs"/>
              </a:rPr>
              <a:t>Als Mann Ziel-orientiert leben… - lernen von Abraham</a:t>
            </a:r>
            <a:endParaRPr lang="de-DE" sz="1400" dirty="0">
              <a:latin typeface="Calibri" pitchFamily="34" charset="0"/>
              <a:cs typeface="+mn-cs"/>
            </a:endParaRPr>
          </a:p>
        </p:txBody>
      </p:sp>
      <p:sp>
        <p:nvSpPr>
          <p:cNvPr id="4" name="Textfeld 3"/>
          <p:cNvSpPr txBox="1"/>
          <p:nvPr/>
        </p:nvSpPr>
        <p:spPr>
          <a:xfrm>
            <a:off x="357188" y="1071563"/>
            <a:ext cx="8572500" cy="5416550"/>
          </a:xfrm>
          <a:prstGeom prst="rect">
            <a:avLst/>
          </a:prstGeom>
          <a:noFill/>
        </p:spPr>
        <p:txBody>
          <a:bodyPr>
            <a:spAutoFit/>
          </a:bodyPr>
          <a:lstStyle/>
          <a:p>
            <a:pPr marL="457200" indent="-457200" eaLnBrk="1" fontAlgn="auto" hangingPunct="1">
              <a:spcBef>
                <a:spcPts val="0"/>
              </a:spcBef>
              <a:spcAft>
                <a:spcPts val="0"/>
              </a:spcAft>
              <a:buFontTx/>
              <a:buAutoNum type="arabicPeriod" startAt="2"/>
              <a:defRPr/>
            </a:pPr>
            <a:r>
              <a:rPr lang="de-DE" sz="2000" b="1" dirty="0">
                <a:latin typeface="Calibri" pitchFamily="34" charset="0"/>
                <a:cs typeface="+mn-cs"/>
              </a:rPr>
              <a:t>Männer die zielorientiert leben, halten sich dort auf, wo Gott hinkommen   kann</a:t>
            </a:r>
          </a:p>
          <a:p>
            <a:pPr marL="342900" indent="-342900" eaLnBrk="1" fontAlgn="auto" hangingPunct="1">
              <a:lnSpc>
                <a:spcPct val="150000"/>
              </a:lnSpc>
              <a:spcBef>
                <a:spcPts val="0"/>
              </a:spcBef>
              <a:spcAft>
                <a:spcPts val="0"/>
              </a:spcAft>
              <a:buFontTx/>
              <a:buAutoNum type="alphaLcParenR"/>
              <a:defRPr/>
            </a:pPr>
            <a:endParaRPr lang="de-DE" sz="2000" dirty="0">
              <a:latin typeface="Calibri" pitchFamily="34" charset="0"/>
              <a:cs typeface="+mn-cs"/>
            </a:endParaRPr>
          </a:p>
          <a:p>
            <a:pPr marL="342900" indent="-342900" eaLnBrk="1" fontAlgn="auto" hangingPunct="1">
              <a:lnSpc>
                <a:spcPct val="150000"/>
              </a:lnSpc>
              <a:spcBef>
                <a:spcPts val="0"/>
              </a:spcBef>
              <a:spcAft>
                <a:spcPts val="0"/>
              </a:spcAft>
              <a:buFontTx/>
              <a:buBlip>
                <a:blip r:embed="rId3"/>
              </a:buBlip>
              <a:defRPr/>
            </a:pPr>
            <a:r>
              <a:rPr lang="de-DE" sz="2000" dirty="0">
                <a:latin typeface="Calibri" pitchFamily="34" charset="0"/>
                <a:cs typeface="+mn-cs"/>
              </a:rPr>
              <a:t>Abraham sitzt am </a:t>
            </a:r>
            <a:r>
              <a:rPr lang="de-DE" sz="2000" b="1" dirty="0">
                <a:latin typeface="Calibri" pitchFamily="34" charset="0"/>
                <a:cs typeface="+mn-cs"/>
              </a:rPr>
              <a:t>Eingang seines Zeltes</a:t>
            </a:r>
            <a:r>
              <a:rPr lang="de-DE" sz="2000" dirty="0">
                <a:latin typeface="Calibri" pitchFamily="34" charset="0"/>
                <a:cs typeface="+mn-cs"/>
              </a:rPr>
              <a:t> und begegnet Gott; Lot sitzt am </a:t>
            </a:r>
            <a:r>
              <a:rPr lang="de-DE" sz="2000" b="1" dirty="0">
                <a:latin typeface="Calibri" pitchFamily="34" charset="0"/>
                <a:cs typeface="+mn-cs"/>
              </a:rPr>
              <a:t>Eingang von Sodom</a:t>
            </a:r>
          </a:p>
          <a:p>
            <a:pPr marL="342900" indent="-342900" eaLnBrk="1" fontAlgn="auto" hangingPunct="1">
              <a:lnSpc>
                <a:spcPct val="150000"/>
              </a:lnSpc>
              <a:spcBef>
                <a:spcPts val="0"/>
              </a:spcBef>
              <a:spcAft>
                <a:spcPts val="0"/>
              </a:spcAft>
              <a:buFontTx/>
              <a:buBlip>
                <a:blip r:embed="rId3"/>
              </a:buBlip>
              <a:defRPr/>
            </a:pPr>
            <a:r>
              <a:rPr lang="de-DE" sz="2000" dirty="0">
                <a:latin typeface="Calibri" pitchFamily="34" charset="0"/>
                <a:cs typeface="+mn-cs"/>
              </a:rPr>
              <a:t>Der </a:t>
            </a:r>
            <a:r>
              <a:rPr lang="de-DE" sz="2000" b="1" dirty="0">
                <a:latin typeface="Calibri" pitchFamily="34" charset="0"/>
                <a:cs typeface="+mn-cs"/>
              </a:rPr>
              <a:t>Herr Jesus</a:t>
            </a:r>
            <a:r>
              <a:rPr lang="de-DE" sz="2000" dirty="0">
                <a:latin typeface="Calibri" pitchFamily="34" charset="0"/>
                <a:cs typeface="+mn-cs"/>
              </a:rPr>
              <a:t> </a:t>
            </a:r>
            <a:r>
              <a:rPr lang="de-DE" sz="2000" b="1" dirty="0">
                <a:latin typeface="Calibri" pitchFamily="34" charset="0"/>
                <a:cs typeface="+mn-cs"/>
              </a:rPr>
              <a:t>selbst</a:t>
            </a:r>
            <a:r>
              <a:rPr lang="de-DE" sz="2000" dirty="0">
                <a:latin typeface="Calibri" pitchFamily="34" charset="0"/>
                <a:cs typeface="+mn-cs"/>
              </a:rPr>
              <a:t> kommt zu Abraham und redet mit ihm (18,1.22)</a:t>
            </a:r>
          </a:p>
          <a:p>
            <a:pPr marL="342900" indent="-342900" eaLnBrk="1" fontAlgn="auto" hangingPunct="1">
              <a:lnSpc>
                <a:spcPct val="150000"/>
              </a:lnSpc>
              <a:spcBef>
                <a:spcPts val="0"/>
              </a:spcBef>
              <a:spcAft>
                <a:spcPts val="0"/>
              </a:spcAft>
              <a:buFontTx/>
              <a:buBlip>
                <a:blip r:embed="rId3"/>
              </a:buBlip>
              <a:defRPr/>
            </a:pPr>
            <a:r>
              <a:rPr lang="de-DE" sz="2000" dirty="0">
                <a:latin typeface="Calibri" pitchFamily="34" charset="0"/>
                <a:cs typeface="+mn-cs"/>
              </a:rPr>
              <a:t>Zu Lot kann er nur seine </a:t>
            </a:r>
            <a:r>
              <a:rPr lang="de-DE" sz="2000" b="1" dirty="0">
                <a:latin typeface="Calibri" pitchFamily="34" charset="0"/>
                <a:cs typeface="+mn-cs"/>
              </a:rPr>
              <a:t>beiden Engel</a:t>
            </a:r>
            <a:r>
              <a:rPr lang="de-DE" sz="2000" dirty="0">
                <a:latin typeface="Calibri" pitchFamily="34" charset="0"/>
                <a:cs typeface="+mn-cs"/>
              </a:rPr>
              <a:t> schicken, der Ort ist zu sündhaft, als das Gott dorthin kommen könnte (19,1)</a:t>
            </a:r>
          </a:p>
          <a:p>
            <a:pPr marL="342900" indent="-342900" eaLnBrk="1" fontAlgn="auto" hangingPunct="1">
              <a:lnSpc>
                <a:spcPct val="150000"/>
              </a:lnSpc>
              <a:spcBef>
                <a:spcPts val="0"/>
              </a:spcBef>
              <a:spcAft>
                <a:spcPts val="0"/>
              </a:spcAft>
              <a:buFontTx/>
              <a:buBlip>
                <a:blip r:embed="rId3"/>
              </a:buBlip>
              <a:defRPr/>
            </a:pPr>
            <a:r>
              <a:rPr lang="de-DE" sz="2000" dirty="0">
                <a:latin typeface="Calibri" pitchFamily="34" charset="0"/>
                <a:cs typeface="+mn-cs"/>
              </a:rPr>
              <a:t>In </a:t>
            </a:r>
            <a:r>
              <a:rPr lang="de-DE" sz="2000" dirty="0" err="1">
                <a:latin typeface="Calibri" pitchFamily="34" charset="0"/>
                <a:cs typeface="+mn-cs"/>
              </a:rPr>
              <a:t>Mamre</a:t>
            </a:r>
            <a:r>
              <a:rPr lang="de-DE" sz="2000" dirty="0">
                <a:latin typeface="Calibri" pitchFamily="34" charset="0"/>
                <a:cs typeface="+mn-cs"/>
              </a:rPr>
              <a:t> stand ein </a:t>
            </a:r>
            <a:r>
              <a:rPr lang="de-DE" sz="2000" b="1" dirty="0">
                <a:latin typeface="Calibri" pitchFamily="34" charset="0"/>
                <a:cs typeface="+mn-cs"/>
              </a:rPr>
              <a:t>Altar an dem Gebet</a:t>
            </a:r>
            <a:r>
              <a:rPr lang="de-DE" sz="2000" dirty="0">
                <a:latin typeface="Calibri" pitchFamily="34" charset="0"/>
                <a:cs typeface="+mn-cs"/>
              </a:rPr>
              <a:t> zu Gott aufsteigt;  in Sodom war </a:t>
            </a:r>
            <a:r>
              <a:rPr lang="de-DE" sz="2000" b="1" dirty="0">
                <a:latin typeface="Calibri" pitchFamily="34" charset="0"/>
                <a:cs typeface="+mn-cs"/>
              </a:rPr>
              <a:t>Klagegeschrei über Sünde</a:t>
            </a:r>
            <a:r>
              <a:rPr lang="de-DE" sz="2000" dirty="0">
                <a:latin typeface="Calibri" pitchFamily="34" charset="0"/>
                <a:cs typeface="+mn-cs"/>
              </a:rPr>
              <a:t>, die zu Gott aufstieg (1,Mo 18,20).</a:t>
            </a:r>
          </a:p>
          <a:p>
            <a:pPr marL="342900" indent="-342900" eaLnBrk="1" fontAlgn="auto" hangingPunct="1">
              <a:lnSpc>
                <a:spcPct val="150000"/>
              </a:lnSpc>
              <a:spcBef>
                <a:spcPts val="0"/>
              </a:spcBef>
              <a:spcAft>
                <a:spcPts val="0"/>
              </a:spcAft>
              <a:buFontTx/>
              <a:buBlip>
                <a:blip r:embed="rId3"/>
              </a:buBlip>
              <a:defRPr/>
            </a:pPr>
            <a:endParaRPr lang="de-DE" sz="2000" dirty="0">
              <a:latin typeface="Calibri" pitchFamily="34" charset="0"/>
              <a:cs typeface="+mn-cs"/>
            </a:endParaRPr>
          </a:p>
          <a:p>
            <a:pPr eaLnBrk="1" fontAlgn="auto" hangingPunct="1">
              <a:spcBef>
                <a:spcPts val="0"/>
              </a:spcBef>
              <a:spcAft>
                <a:spcPts val="0"/>
              </a:spcAft>
              <a:defRPr/>
            </a:pPr>
            <a:endParaRPr lang="de-DE" dirty="0">
              <a:latin typeface="Calibri" pitchFamily="34" charset="0"/>
              <a:cs typeface="+mn-cs"/>
            </a:endParaRPr>
          </a:p>
          <a:p>
            <a:pPr eaLnBrk="1" fontAlgn="auto" hangingPunct="1">
              <a:spcBef>
                <a:spcPts val="0"/>
              </a:spcBef>
              <a:spcAft>
                <a:spcPts val="0"/>
              </a:spcAft>
              <a:defRPr/>
            </a:pPr>
            <a:endParaRPr lang="de-DE" dirty="0">
              <a:latin typeface="Calibri" pitchFamily="34"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0" y="0"/>
            <a:ext cx="6143625" cy="307975"/>
          </a:xfrm>
          <a:prstGeom prst="rect">
            <a:avLst/>
          </a:prstGeom>
          <a:noFill/>
        </p:spPr>
        <p:txBody>
          <a:bodyPr>
            <a:spAutoFit/>
          </a:bodyPr>
          <a:lstStyle/>
          <a:p>
            <a:pPr eaLnBrk="1" fontAlgn="auto" hangingPunct="1">
              <a:spcBef>
                <a:spcPts val="0"/>
              </a:spcBef>
              <a:spcAft>
                <a:spcPts val="0"/>
              </a:spcAft>
              <a:defRPr/>
            </a:pPr>
            <a:r>
              <a:rPr lang="de-DE" sz="1400" dirty="0">
                <a:solidFill>
                  <a:schemeClr val="bg2">
                    <a:lumMod val="90000"/>
                  </a:schemeClr>
                </a:solidFill>
                <a:latin typeface="Calibri" pitchFamily="34" charset="0"/>
                <a:cs typeface="+mn-cs"/>
              </a:rPr>
              <a:t>Als Mann Ziel-orientiert leben… - lernen von Abraham</a:t>
            </a:r>
            <a:endParaRPr lang="de-DE" sz="1400" dirty="0">
              <a:latin typeface="Calibri" pitchFamily="34" charset="0"/>
              <a:cs typeface="+mn-cs"/>
            </a:endParaRPr>
          </a:p>
        </p:txBody>
      </p:sp>
      <p:sp>
        <p:nvSpPr>
          <p:cNvPr id="8195" name="Textfeld 3"/>
          <p:cNvSpPr txBox="1">
            <a:spLocks noChangeArrowheads="1"/>
          </p:cNvSpPr>
          <p:nvPr/>
        </p:nvSpPr>
        <p:spPr bwMode="auto">
          <a:xfrm>
            <a:off x="428625" y="1071563"/>
            <a:ext cx="8429625" cy="394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AutoNum type="arabicPeriod" startAt="3"/>
            </a:pPr>
            <a:r>
              <a:rPr lang="de-DE" altLang="de-DE" sz="2000" b="1">
                <a:latin typeface="Calibri" panose="020F0502020204030204" pitchFamily="34" charset="0"/>
              </a:rPr>
              <a:t>Männer die zielorientiert leben, richten halten den Blick nach oben</a:t>
            </a:r>
          </a:p>
          <a:p>
            <a:pPr eaLnBrk="1" hangingPunct="1">
              <a:spcBef>
                <a:spcPct val="0"/>
              </a:spcBef>
              <a:buClrTx/>
              <a:buFontTx/>
              <a:buNone/>
            </a:pPr>
            <a:r>
              <a:rPr lang="de-DE" altLang="de-DE" sz="2000" b="1">
                <a:latin typeface="Calibri" panose="020F0502020204030204" pitchFamily="34" charset="0"/>
              </a:rPr>
              <a:t>	gerichtet</a:t>
            </a:r>
          </a:p>
          <a:p>
            <a:pPr eaLnBrk="1" hangingPunct="1">
              <a:lnSpc>
                <a:spcPct val="150000"/>
              </a:lnSpc>
              <a:spcBef>
                <a:spcPct val="0"/>
              </a:spcBef>
              <a:buClrTx/>
              <a:buFontTx/>
              <a:buNone/>
            </a:pPr>
            <a:endParaRPr lang="de-DE" altLang="de-DE" sz="2000" b="1">
              <a:latin typeface="Calibri" panose="020F0502020204030204" pitchFamily="34" charset="0"/>
            </a:endParaRPr>
          </a:p>
          <a:p>
            <a:pPr eaLnBrk="1" hangingPunct="1">
              <a:lnSpc>
                <a:spcPct val="150000"/>
              </a:lnSpc>
              <a:spcBef>
                <a:spcPct val="0"/>
              </a:spcBef>
              <a:buClrTx/>
              <a:buFontTx/>
              <a:buBlip>
                <a:blip r:embed="rId3"/>
              </a:buBlip>
            </a:pPr>
            <a:r>
              <a:rPr lang="de-DE" altLang="de-DE" sz="2000">
                <a:latin typeface="Calibri" panose="020F0502020204030204" pitchFamily="34" charset="0"/>
              </a:rPr>
              <a:t>Abrahams </a:t>
            </a:r>
            <a:r>
              <a:rPr lang="de-DE" altLang="de-DE" sz="2000" b="1">
                <a:latin typeface="Calibri" panose="020F0502020204030204" pitchFamily="34" charset="0"/>
              </a:rPr>
              <a:t>Lebensauftrag:</a:t>
            </a:r>
            <a:r>
              <a:rPr lang="de-DE" altLang="de-DE" sz="2000">
                <a:latin typeface="Calibri" panose="020F0502020204030204" pitchFamily="34" charset="0"/>
              </a:rPr>
              <a:t> 1.Mo 17,1: „Ich bin Gott der Allmächtige. Lebe vor meinem Angesicht und sei untadelig!“</a:t>
            </a:r>
          </a:p>
          <a:p>
            <a:pPr eaLnBrk="1" hangingPunct="1">
              <a:lnSpc>
                <a:spcPct val="150000"/>
              </a:lnSpc>
              <a:spcBef>
                <a:spcPct val="0"/>
              </a:spcBef>
              <a:buClrTx/>
              <a:buFontTx/>
              <a:buBlip>
                <a:blip r:embed="rId3"/>
              </a:buBlip>
            </a:pPr>
            <a:r>
              <a:rPr lang="de-DE" altLang="de-DE" sz="2000">
                <a:latin typeface="Calibri" panose="020F0502020204030204" pitchFamily="34" charset="0"/>
              </a:rPr>
              <a:t>Was bedeutet „</a:t>
            </a:r>
            <a:r>
              <a:rPr lang="de-DE" altLang="de-DE" sz="2000" b="1">
                <a:latin typeface="Calibri" panose="020F0502020204030204" pitchFamily="34" charset="0"/>
              </a:rPr>
              <a:t>vor Gottes Angesicht leben</a:t>
            </a:r>
            <a:r>
              <a:rPr lang="de-DE" altLang="de-DE" sz="2000">
                <a:latin typeface="Calibri" panose="020F0502020204030204" pitchFamily="34" charset="0"/>
              </a:rPr>
              <a:t>“? Kontrolle oder Schutz?</a:t>
            </a:r>
          </a:p>
          <a:p>
            <a:pPr eaLnBrk="1" hangingPunct="1">
              <a:lnSpc>
                <a:spcPct val="150000"/>
              </a:lnSpc>
              <a:spcBef>
                <a:spcPct val="0"/>
              </a:spcBef>
              <a:buClrTx/>
              <a:buFontTx/>
              <a:buBlip>
                <a:blip r:embed="rId3"/>
              </a:buBlip>
            </a:pPr>
            <a:r>
              <a:rPr lang="de-DE" altLang="de-DE" sz="2000">
                <a:latin typeface="Calibri" panose="020F0502020204030204" pitchFamily="34" charset="0"/>
              </a:rPr>
              <a:t>Das Ziel: </a:t>
            </a:r>
            <a:r>
              <a:rPr lang="de-DE" altLang="de-DE" sz="2000" b="1">
                <a:latin typeface="Calibri" panose="020F0502020204030204" pitchFamily="34" charset="0"/>
              </a:rPr>
              <a:t>den Preis gewinnen </a:t>
            </a:r>
            <a:r>
              <a:rPr lang="de-DE" altLang="de-DE" sz="2000">
                <a:latin typeface="Calibri" panose="020F0502020204030204" pitchFamily="34" charset="0"/>
              </a:rPr>
              <a:t>(Phil 3,14) </a:t>
            </a:r>
          </a:p>
          <a:p>
            <a:pPr eaLnBrk="1" hangingPunct="1">
              <a:lnSpc>
                <a:spcPct val="150000"/>
              </a:lnSpc>
              <a:spcBef>
                <a:spcPct val="0"/>
              </a:spcBef>
              <a:buClrTx/>
              <a:buFontTx/>
              <a:buBlip>
                <a:blip r:embed="rId3"/>
              </a:buBlip>
            </a:pPr>
            <a:r>
              <a:rPr lang="de-DE" altLang="de-DE" sz="2000">
                <a:latin typeface="Calibri" panose="020F0502020204030204" pitchFamily="34" charset="0"/>
              </a:rPr>
              <a:t>Abraham sitzt an einem </a:t>
            </a:r>
            <a:r>
              <a:rPr lang="de-DE" altLang="de-DE" sz="2000" b="1">
                <a:latin typeface="Calibri" panose="020F0502020204030204" pitchFamily="34" charset="0"/>
              </a:rPr>
              <a:t>Ort der Hoffnung und Erwartung </a:t>
            </a:r>
            <a:r>
              <a:rPr lang="de-DE" altLang="de-DE" sz="2000">
                <a:latin typeface="Calibri" panose="020F0502020204030204" pitchFamily="34" charset="0"/>
              </a:rPr>
              <a:t>(Mamre)</a:t>
            </a:r>
          </a:p>
          <a:p>
            <a:pPr eaLnBrk="1" hangingPunct="1">
              <a:lnSpc>
                <a:spcPct val="150000"/>
              </a:lnSpc>
              <a:spcBef>
                <a:spcPct val="0"/>
              </a:spcBef>
              <a:buClrTx/>
              <a:buFontTx/>
              <a:buBlip>
                <a:blip r:embed="rId3"/>
              </a:buBlip>
            </a:pPr>
            <a:r>
              <a:rPr lang="de-DE" altLang="de-DE" sz="2000">
                <a:latin typeface="Calibri" panose="020F0502020204030204" pitchFamily="34" charset="0"/>
              </a:rPr>
              <a:t>Kol 3,2: Seid auf das Himmlische bedacht!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8195">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0" y="0"/>
            <a:ext cx="6143625" cy="307975"/>
          </a:xfrm>
          <a:prstGeom prst="rect">
            <a:avLst/>
          </a:prstGeom>
          <a:noFill/>
        </p:spPr>
        <p:txBody>
          <a:bodyPr>
            <a:spAutoFit/>
          </a:bodyPr>
          <a:lstStyle/>
          <a:p>
            <a:pPr eaLnBrk="1" fontAlgn="auto" hangingPunct="1">
              <a:spcBef>
                <a:spcPts val="0"/>
              </a:spcBef>
              <a:spcAft>
                <a:spcPts val="0"/>
              </a:spcAft>
              <a:defRPr/>
            </a:pPr>
            <a:r>
              <a:rPr lang="de-DE" sz="1400" dirty="0">
                <a:solidFill>
                  <a:schemeClr val="bg2">
                    <a:lumMod val="90000"/>
                  </a:schemeClr>
                </a:solidFill>
                <a:latin typeface="Calibri" pitchFamily="34" charset="0"/>
                <a:cs typeface="+mn-cs"/>
              </a:rPr>
              <a:t>Als Mann Ziel-orientiert leben… - lernen von Abraham</a:t>
            </a:r>
            <a:endParaRPr lang="de-DE" sz="1400" dirty="0">
              <a:latin typeface="Calibri" pitchFamily="34" charset="0"/>
              <a:cs typeface="+mn-cs"/>
            </a:endParaRPr>
          </a:p>
        </p:txBody>
      </p:sp>
      <p:sp>
        <p:nvSpPr>
          <p:cNvPr id="9219" name="Textfeld 3"/>
          <p:cNvSpPr txBox="1">
            <a:spLocks noChangeArrowheads="1"/>
          </p:cNvSpPr>
          <p:nvPr/>
        </p:nvSpPr>
        <p:spPr bwMode="auto">
          <a:xfrm>
            <a:off x="428625" y="1071563"/>
            <a:ext cx="8429625" cy="578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AutoNum type="arabicPeriod" startAt="4"/>
            </a:pPr>
            <a:r>
              <a:rPr lang="de-DE" altLang="de-DE" sz="2000" b="1">
                <a:latin typeface="Calibri" panose="020F0502020204030204" pitchFamily="34" charset="0"/>
              </a:rPr>
              <a:t>Männer die zielorientiert leben, sind und werden Seelengewinner</a:t>
            </a:r>
          </a:p>
          <a:p>
            <a:pPr eaLnBrk="1" hangingPunct="1">
              <a:spcBef>
                <a:spcPct val="0"/>
              </a:spcBef>
              <a:buClrTx/>
              <a:buFontTx/>
              <a:buNone/>
            </a:pPr>
            <a:endParaRPr lang="de-DE" altLang="de-DE" sz="2000" b="1">
              <a:latin typeface="Calibri" panose="020F0502020204030204" pitchFamily="34" charset="0"/>
            </a:endParaRPr>
          </a:p>
          <a:p>
            <a:pPr eaLnBrk="1" hangingPunct="1">
              <a:lnSpc>
                <a:spcPct val="150000"/>
              </a:lnSpc>
              <a:spcBef>
                <a:spcPct val="0"/>
              </a:spcBef>
              <a:buClrTx/>
              <a:buFontTx/>
              <a:buBlip>
                <a:blip r:embed="rId3"/>
              </a:buBlip>
            </a:pPr>
            <a:r>
              <a:rPr lang="de-DE" altLang="de-DE" sz="2000" b="1">
                <a:latin typeface="Calibri" panose="020F0502020204030204" pitchFamily="34" charset="0"/>
              </a:rPr>
              <a:t>Gott sind </a:t>
            </a:r>
            <a:r>
              <a:rPr lang="de-DE" altLang="de-DE" sz="2000">
                <a:latin typeface="Calibri" panose="020F0502020204030204" pitchFamily="34" charset="0"/>
              </a:rPr>
              <a:t>nicht Dinge, sondern </a:t>
            </a:r>
            <a:r>
              <a:rPr lang="de-DE" altLang="de-DE" sz="2000" b="1">
                <a:latin typeface="Calibri" panose="020F0502020204030204" pitchFamily="34" charset="0"/>
              </a:rPr>
              <a:t>MENSCHEN wichtig</a:t>
            </a:r>
            <a:r>
              <a:rPr lang="de-DE" altLang="de-DE" sz="2000">
                <a:latin typeface="Calibri" panose="020F0502020204030204" pitchFamily="34" charset="0"/>
              </a:rPr>
              <a:t>! (Jona 4,10.11)</a:t>
            </a:r>
          </a:p>
          <a:p>
            <a:pPr eaLnBrk="1" hangingPunct="1">
              <a:lnSpc>
                <a:spcPct val="150000"/>
              </a:lnSpc>
              <a:spcBef>
                <a:spcPct val="0"/>
              </a:spcBef>
              <a:buClrTx/>
              <a:buFontTx/>
              <a:buNone/>
            </a:pPr>
            <a:endParaRPr lang="de-DE" altLang="de-DE" sz="2000" i="1">
              <a:latin typeface="Calibri" panose="020F0502020204030204" pitchFamily="34" charset="0"/>
            </a:endParaRPr>
          </a:p>
          <a:p>
            <a:pPr eaLnBrk="1" hangingPunct="1">
              <a:lnSpc>
                <a:spcPct val="150000"/>
              </a:lnSpc>
              <a:spcBef>
                <a:spcPct val="0"/>
              </a:spcBef>
              <a:buClrTx/>
              <a:buFontTx/>
              <a:buNone/>
            </a:pPr>
            <a:r>
              <a:rPr lang="de-DE" altLang="de-DE" sz="2000" i="1">
                <a:latin typeface="Calibri" panose="020F0502020204030204" pitchFamily="34" charset="0"/>
              </a:rPr>
              <a:t>Rückblick: 1.Mo 13,8 ff.:</a:t>
            </a:r>
          </a:p>
          <a:p>
            <a:pPr eaLnBrk="1" hangingPunct="1">
              <a:lnSpc>
                <a:spcPct val="150000"/>
              </a:lnSpc>
              <a:spcBef>
                <a:spcPct val="0"/>
              </a:spcBef>
              <a:buClrTx/>
              <a:buFontTx/>
              <a:buBlip>
                <a:blip r:embed="rId3"/>
              </a:buBlip>
            </a:pPr>
            <a:r>
              <a:rPr lang="de-DE" altLang="de-DE" sz="2000">
                <a:latin typeface="Calibri" panose="020F0502020204030204" pitchFamily="34" charset="0"/>
              </a:rPr>
              <a:t>Abraham nennt seinen Neffen einen „Bruder“</a:t>
            </a:r>
          </a:p>
          <a:p>
            <a:pPr eaLnBrk="1" hangingPunct="1">
              <a:lnSpc>
                <a:spcPct val="150000"/>
              </a:lnSpc>
              <a:spcBef>
                <a:spcPct val="0"/>
              </a:spcBef>
              <a:buClrTx/>
              <a:buFontTx/>
              <a:buBlip>
                <a:blip r:embed="rId3"/>
              </a:buBlip>
            </a:pPr>
            <a:r>
              <a:rPr lang="de-DE" altLang="de-DE" sz="2000">
                <a:latin typeface="Calibri" panose="020F0502020204030204" pitchFamily="34" charset="0"/>
              </a:rPr>
              <a:t>Er führt keine Diskussion um die Frage der Schuld</a:t>
            </a:r>
          </a:p>
          <a:p>
            <a:pPr eaLnBrk="1" hangingPunct="1">
              <a:lnSpc>
                <a:spcPct val="150000"/>
              </a:lnSpc>
              <a:spcBef>
                <a:spcPct val="0"/>
              </a:spcBef>
              <a:buClrTx/>
              <a:buFontTx/>
              <a:buBlip>
                <a:blip r:embed="rId3"/>
              </a:buBlip>
            </a:pPr>
            <a:r>
              <a:rPr lang="de-DE" altLang="de-DE" sz="2000">
                <a:latin typeface="Calibri" panose="020F0502020204030204" pitchFamily="34" charset="0"/>
              </a:rPr>
              <a:t>Er akzeptiert ohne Bitterkeit die offensichtliche Schlechterstellung</a:t>
            </a:r>
          </a:p>
          <a:p>
            <a:pPr eaLnBrk="1" hangingPunct="1">
              <a:lnSpc>
                <a:spcPct val="150000"/>
              </a:lnSpc>
              <a:spcBef>
                <a:spcPct val="0"/>
              </a:spcBef>
              <a:buClrTx/>
              <a:buFontTx/>
              <a:buBlip>
                <a:blip r:embed="rId3"/>
              </a:buBlip>
            </a:pPr>
            <a:r>
              <a:rPr lang="de-DE" altLang="de-DE" sz="2000">
                <a:latin typeface="Calibri" panose="020F0502020204030204" pitchFamily="34" charset="0"/>
              </a:rPr>
              <a:t>Er riskiert sein Leben und das aller seiner Schutzbefohlenen</a:t>
            </a:r>
          </a:p>
          <a:p>
            <a:pPr eaLnBrk="1" hangingPunct="1">
              <a:lnSpc>
                <a:spcPct val="150000"/>
              </a:lnSpc>
              <a:spcBef>
                <a:spcPct val="0"/>
              </a:spcBef>
              <a:buClrTx/>
              <a:buFontTx/>
              <a:buBlip>
                <a:blip r:embed="rId3"/>
              </a:buBlip>
            </a:pPr>
            <a:r>
              <a:rPr lang="de-DE" altLang="de-DE" sz="2000">
                <a:latin typeface="Calibri" panose="020F0502020204030204" pitchFamily="34" charset="0"/>
              </a:rPr>
              <a:t>Er zieht aus der misslichen Lage Lots keinen Vorteil</a:t>
            </a:r>
          </a:p>
          <a:p>
            <a:pPr eaLnBrk="1" hangingPunct="1">
              <a:lnSpc>
                <a:spcPct val="150000"/>
              </a:lnSpc>
              <a:spcBef>
                <a:spcPct val="0"/>
              </a:spcBef>
              <a:buClrTx/>
              <a:buFontTx/>
              <a:buBlip>
                <a:blip r:embed="rId3"/>
              </a:buBlip>
            </a:pPr>
            <a:r>
              <a:rPr lang="de-DE" altLang="de-DE" sz="2000">
                <a:latin typeface="Calibri" panose="020F0502020204030204" pitchFamily="34" charset="0"/>
              </a:rPr>
              <a:t>Er verwendet sich als Priester seines Neffen vor Gott und tritt für ihn ein</a:t>
            </a:r>
          </a:p>
          <a:p>
            <a:pPr eaLnBrk="1" hangingPunct="1">
              <a:lnSpc>
                <a:spcPct val="150000"/>
              </a:lnSpc>
              <a:spcBef>
                <a:spcPct val="0"/>
              </a:spcBef>
              <a:buClrTx/>
              <a:buFontTx/>
              <a:buBlip>
                <a:blip r:embed="rId3"/>
              </a:buBlip>
            </a:pPr>
            <a:r>
              <a:rPr lang="de-DE" altLang="de-DE" sz="2000">
                <a:latin typeface="Calibri" panose="020F0502020204030204" pitchFamily="34" charset="0"/>
              </a:rPr>
              <a:t>Am Ende rettet der HERR Lot nur, weil er dabei an Abraham denkt!</a:t>
            </a:r>
          </a:p>
          <a:p>
            <a:pPr eaLnBrk="1" hangingPunct="1">
              <a:lnSpc>
                <a:spcPct val="150000"/>
              </a:lnSpc>
              <a:spcBef>
                <a:spcPct val="0"/>
              </a:spcBef>
              <a:buClrTx/>
              <a:buFontTx/>
              <a:buBlip>
                <a:blip r:embed="rId3"/>
              </a:buBlip>
            </a:pPr>
            <a:endParaRPr lang="de-DE" altLang="de-DE" sz="200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9219">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9219">
                                            <p:txEl>
                                              <p:pRg st="9" end="9"/>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9219">
                                            <p:txEl>
                                              <p:pRg st="10" end="10"/>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921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0" y="0"/>
            <a:ext cx="6143625" cy="307975"/>
          </a:xfrm>
          <a:prstGeom prst="rect">
            <a:avLst/>
          </a:prstGeom>
          <a:noFill/>
        </p:spPr>
        <p:txBody>
          <a:bodyPr>
            <a:spAutoFit/>
          </a:bodyPr>
          <a:lstStyle/>
          <a:p>
            <a:pPr eaLnBrk="1" fontAlgn="auto" hangingPunct="1">
              <a:spcBef>
                <a:spcPts val="0"/>
              </a:spcBef>
              <a:spcAft>
                <a:spcPts val="0"/>
              </a:spcAft>
              <a:defRPr/>
            </a:pPr>
            <a:r>
              <a:rPr lang="de-DE" sz="1400" dirty="0">
                <a:solidFill>
                  <a:schemeClr val="bg2">
                    <a:lumMod val="90000"/>
                  </a:schemeClr>
                </a:solidFill>
                <a:latin typeface="Calibri" pitchFamily="34" charset="0"/>
                <a:cs typeface="+mn-cs"/>
              </a:rPr>
              <a:t>Als Mann Ziel-orientiert leben… - lernen von Abraham</a:t>
            </a:r>
            <a:endParaRPr lang="de-DE" sz="1400" dirty="0">
              <a:latin typeface="Calibri" pitchFamily="34" charset="0"/>
              <a:cs typeface="+mn-cs"/>
            </a:endParaRPr>
          </a:p>
        </p:txBody>
      </p:sp>
      <p:sp>
        <p:nvSpPr>
          <p:cNvPr id="10243" name="Textfeld 3"/>
          <p:cNvSpPr txBox="1">
            <a:spLocks noChangeArrowheads="1"/>
          </p:cNvSpPr>
          <p:nvPr/>
        </p:nvSpPr>
        <p:spPr bwMode="auto">
          <a:xfrm>
            <a:off x="428625" y="1071563"/>
            <a:ext cx="8429625"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AutoNum type="arabicPeriod" startAt="5"/>
            </a:pPr>
            <a:r>
              <a:rPr lang="de-DE" altLang="de-DE" sz="2000" b="1">
                <a:latin typeface="Calibri" panose="020F0502020204030204" pitchFamily="34" charset="0"/>
              </a:rPr>
              <a:t>Männer die zielorientiert leben, stellen sich Gott selbstlos im Dienst zur Verfügung</a:t>
            </a:r>
          </a:p>
          <a:p>
            <a:pPr eaLnBrk="1" hangingPunct="1">
              <a:spcBef>
                <a:spcPct val="0"/>
              </a:spcBef>
              <a:buClrTx/>
              <a:buFontTx/>
              <a:buNone/>
            </a:pPr>
            <a:endParaRPr lang="de-DE" altLang="de-DE" sz="2000" b="1">
              <a:latin typeface="Calibri" panose="020F0502020204030204" pitchFamily="34" charset="0"/>
            </a:endParaRPr>
          </a:p>
          <a:p>
            <a:pPr eaLnBrk="1" hangingPunct="1">
              <a:lnSpc>
                <a:spcPct val="150000"/>
              </a:lnSpc>
              <a:spcBef>
                <a:spcPct val="0"/>
              </a:spcBef>
              <a:buClrTx/>
              <a:buFontTx/>
              <a:buBlip>
                <a:blip r:embed="rId3"/>
              </a:buBlip>
            </a:pPr>
            <a:r>
              <a:rPr lang="de-DE" altLang="de-DE" sz="2000">
                <a:latin typeface="Calibri" panose="020F0502020204030204" pitchFamily="34" charset="0"/>
              </a:rPr>
              <a:t>„und er stand vor ihnen…“  d.h. er bediente sie – mit dem Besten!</a:t>
            </a:r>
          </a:p>
          <a:p>
            <a:pPr eaLnBrk="1" hangingPunct="1">
              <a:lnSpc>
                <a:spcPct val="150000"/>
              </a:lnSpc>
              <a:spcBef>
                <a:spcPct val="0"/>
              </a:spcBef>
              <a:buClrTx/>
              <a:buFontTx/>
              <a:buBlip>
                <a:blip r:embed="rId3"/>
              </a:buBlip>
            </a:pPr>
            <a:r>
              <a:rPr lang="de-DE" altLang="de-DE" sz="2000">
                <a:latin typeface="Calibri" panose="020F0502020204030204" pitchFamily="34" charset="0"/>
              </a:rPr>
              <a:t>er verspricht den Männern „einen Bissen Brot“ (18,5), aber er bringt</a:t>
            </a:r>
          </a:p>
          <a:p>
            <a:pPr lvl="1" eaLnBrk="1" hangingPunct="1">
              <a:lnSpc>
                <a:spcPct val="150000"/>
              </a:lnSpc>
              <a:spcBef>
                <a:spcPct val="0"/>
              </a:spcBef>
              <a:buClrTx/>
              <a:buFontTx/>
              <a:buNone/>
            </a:pPr>
            <a:r>
              <a:rPr lang="de-DE" altLang="de-DE" sz="2000">
                <a:solidFill>
                  <a:schemeClr val="tx1"/>
                </a:solidFill>
                <a:latin typeface="Calibri" panose="020F0502020204030204" pitchFamily="34" charset="0"/>
              </a:rPr>
              <a:t>einen großen Kuchen (etwa 3,3 kg Mehl + x kg Weizengries)</a:t>
            </a:r>
          </a:p>
          <a:p>
            <a:pPr lvl="1" eaLnBrk="1" hangingPunct="1">
              <a:lnSpc>
                <a:spcPct val="150000"/>
              </a:lnSpc>
              <a:spcBef>
                <a:spcPct val="0"/>
              </a:spcBef>
              <a:buClrTx/>
              <a:buFontTx/>
              <a:buNone/>
            </a:pPr>
            <a:r>
              <a:rPr lang="de-DE" altLang="de-DE" sz="2000">
                <a:solidFill>
                  <a:schemeClr val="tx1"/>
                </a:solidFill>
                <a:latin typeface="Calibri" panose="020F0502020204030204" pitchFamily="34" charset="0"/>
              </a:rPr>
              <a:t>ein zartes und gutes Kalb (teuer, weil nur wenig Fleisch, aber zart)</a:t>
            </a:r>
          </a:p>
          <a:p>
            <a:pPr lvl="1" eaLnBrk="1" hangingPunct="1">
              <a:lnSpc>
                <a:spcPct val="150000"/>
              </a:lnSpc>
              <a:spcBef>
                <a:spcPct val="0"/>
              </a:spcBef>
              <a:buClrTx/>
              <a:buFontTx/>
              <a:buNone/>
            </a:pPr>
            <a:r>
              <a:rPr lang="de-DE" altLang="de-DE" sz="2000">
                <a:solidFill>
                  <a:schemeClr val="tx1"/>
                </a:solidFill>
                <a:latin typeface="Calibri" panose="020F0502020204030204" pitchFamily="34" charset="0"/>
              </a:rPr>
              <a:t>Milch und Rahm (Rahm = das Beste der Milch)</a:t>
            </a:r>
          </a:p>
          <a:p>
            <a:pPr eaLnBrk="1" hangingPunct="1">
              <a:lnSpc>
                <a:spcPct val="150000"/>
              </a:lnSpc>
              <a:spcBef>
                <a:spcPct val="0"/>
              </a:spcBef>
              <a:buClrTx/>
              <a:buFontTx/>
              <a:buBlip>
                <a:blip r:embed="rId3"/>
              </a:buBlip>
            </a:pPr>
            <a:r>
              <a:rPr lang="de-DE" altLang="de-DE" sz="2000">
                <a:latin typeface="Calibri" panose="020F0502020204030204" pitchFamily="34" charset="0"/>
              </a:rPr>
              <a:t>„Nicht um bedient zu werden“ (Mk 10,45)</a:t>
            </a:r>
          </a:p>
          <a:p>
            <a:pPr eaLnBrk="1" hangingPunct="1">
              <a:lnSpc>
                <a:spcPct val="150000"/>
              </a:lnSpc>
              <a:spcBef>
                <a:spcPct val="0"/>
              </a:spcBef>
              <a:buClrTx/>
              <a:buFontTx/>
              <a:buBlip>
                <a:blip r:embed="rId3"/>
              </a:buBlip>
            </a:pPr>
            <a:r>
              <a:rPr lang="de-DE" altLang="de-DE" sz="2000">
                <a:latin typeface="Calibri" panose="020F0502020204030204" pitchFamily="34" charset="0"/>
              </a:rPr>
              <a:t>Leitspruch der Diakonissen im 19. Jahrhundert „Mein Lohn ist, dass ich darf“ (Est 4,16)</a:t>
            </a:r>
          </a:p>
          <a:p>
            <a:pPr eaLnBrk="1" hangingPunct="1">
              <a:lnSpc>
                <a:spcPct val="150000"/>
              </a:lnSpc>
              <a:spcBef>
                <a:spcPct val="0"/>
              </a:spcBef>
              <a:buClrTx/>
              <a:buFontTx/>
              <a:buBlip>
                <a:blip r:embed="rId3"/>
              </a:buBlip>
            </a:pPr>
            <a:endParaRPr lang="de-DE" altLang="de-DE" sz="2000">
              <a:latin typeface="Calibri" panose="020F0502020204030204" pitchFamily="34" charset="0"/>
            </a:endParaRPr>
          </a:p>
          <a:p>
            <a:pPr eaLnBrk="1" hangingPunct="1">
              <a:lnSpc>
                <a:spcPct val="150000"/>
              </a:lnSpc>
              <a:spcBef>
                <a:spcPct val="0"/>
              </a:spcBef>
              <a:buClrTx/>
              <a:buFontTx/>
              <a:buBlip>
                <a:blip r:embed="rId3"/>
              </a:buBlip>
            </a:pPr>
            <a:endParaRPr lang="de-DE" altLang="de-DE" sz="200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02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0" y="0"/>
            <a:ext cx="6143625" cy="307975"/>
          </a:xfrm>
          <a:prstGeom prst="rect">
            <a:avLst/>
          </a:prstGeom>
          <a:noFill/>
        </p:spPr>
        <p:txBody>
          <a:bodyPr>
            <a:spAutoFit/>
          </a:bodyPr>
          <a:lstStyle/>
          <a:p>
            <a:pPr eaLnBrk="1" fontAlgn="auto" hangingPunct="1">
              <a:spcBef>
                <a:spcPts val="0"/>
              </a:spcBef>
              <a:spcAft>
                <a:spcPts val="0"/>
              </a:spcAft>
              <a:defRPr/>
            </a:pPr>
            <a:r>
              <a:rPr lang="de-DE" sz="1400" dirty="0">
                <a:solidFill>
                  <a:schemeClr val="bg2">
                    <a:lumMod val="90000"/>
                  </a:schemeClr>
                </a:solidFill>
                <a:latin typeface="Calibri" pitchFamily="34" charset="0"/>
                <a:cs typeface="+mn-cs"/>
              </a:rPr>
              <a:t>Als Mann Ziel-orientiert leben… - lernen von Abraham</a:t>
            </a:r>
            <a:endParaRPr lang="de-DE" sz="1400" dirty="0">
              <a:latin typeface="Calibri" pitchFamily="34" charset="0"/>
              <a:cs typeface="+mn-cs"/>
            </a:endParaRPr>
          </a:p>
        </p:txBody>
      </p:sp>
      <p:sp>
        <p:nvSpPr>
          <p:cNvPr id="10243" name="Textfeld 3"/>
          <p:cNvSpPr txBox="1">
            <a:spLocks noChangeArrowheads="1"/>
          </p:cNvSpPr>
          <p:nvPr/>
        </p:nvSpPr>
        <p:spPr bwMode="auto">
          <a:xfrm>
            <a:off x="428625" y="1071563"/>
            <a:ext cx="8429625" cy="5124450"/>
          </a:xfrm>
          <a:prstGeom prst="rect">
            <a:avLst/>
          </a:prstGeom>
          <a:noFill/>
          <a:ln w="9525">
            <a:noFill/>
            <a:miter lim="800000"/>
            <a:headEnd/>
            <a:tailEnd/>
          </a:ln>
        </p:spPr>
        <p:txBody>
          <a:bodyPr>
            <a:spAutoFit/>
          </a:bodyPr>
          <a:lstStyle/>
          <a:p>
            <a:pPr marL="457200" indent="-457200" eaLnBrk="1" hangingPunct="1">
              <a:buFontTx/>
              <a:buAutoNum type="arabicPeriod" startAt="5"/>
              <a:defRPr/>
            </a:pPr>
            <a:r>
              <a:rPr lang="de-DE" sz="2000" b="1" dirty="0">
                <a:latin typeface="Calibri" pitchFamily="34" charset="0"/>
                <a:cs typeface="Arial" charset="0"/>
              </a:rPr>
              <a:t>Männer die zielorientiert leben, stellen sich Gott selbstlos im Dienst zur Verfügung</a:t>
            </a:r>
          </a:p>
          <a:p>
            <a:pPr eaLnBrk="1" hangingPunct="1">
              <a:defRPr/>
            </a:pPr>
            <a:endParaRPr lang="de-DE" sz="2000" b="1" dirty="0">
              <a:latin typeface="Calibri" pitchFamily="34" charset="0"/>
              <a:cs typeface="Arial" charset="0"/>
            </a:endParaRPr>
          </a:p>
          <a:p>
            <a:pPr lvl="1" eaLnBrk="1" hangingPunct="1">
              <a:lnSpc>
                <a:spcPct val="150000"/>
              </a:lnSpc>
              <a:defRPr/>
            </a:pPr>
            <a:r>
              <a:rPr lang="de-DE" sz="2000" i="1" dirty="0">
                <a:latin typeface="Calibri" pitchFamily="34" charset="0"/>
                <a:cs typeface="Arial" charset="0"/>
              </a:rPr>
              <a:t>„Berufs-Ordnung für die Diakonissinnen des westfälischen Diakonissenhauses zu Bielefeld (1882):</a:t>
            </a:r>
          </a:p>
          <a:p>
            <a:pPr lvl="1" eaLnBrk="1" hangingPunct="1">
              <a:lnSpc>
                <a:spcPct val="150000"/>
              </a:lnSpc>
              <a:defRPr/>
            </a:pPr>
            <a:endParaRPr lang="de-DE" sz="2000" dirty="0">
              <a:latin typeface="Calibri" pitchFamily="34" charset="0"/>
              <a:cs typeface="Arial" charset="0"/>
            </a:endParaRPr>
          </a:p>
          <a:p>
            <a:pPr lvl="1" eaLnBrk="1" hangingPunct="1">
              <a:lnSpc>
                <a:spcPct val="150000"/>
              </a:lnSpc>
              <a:defRPr/>
            </a:pPr>
            <a:r>
              <a:rPr lang="de-DE" sz="2000" dirty="0">
                <a:latin typeface="Calibri" pitchFamily="34" charset="0"/>
                <a:cs typeface="Arial" charset="0"/>
              </a:rPr>
              <a:t>„Was will ich? Dienen will ich. –</a:t>
            </a:r>
          </a:p>
          <a:p>
            <a:pPr lvl="1" eaLnBrk="1" hangingPunct="1">
              <a:lnSpc>
                <a:spcPct val="150000"/>
              </a:lnSpc>
              <a:defRPr/>
            </a:pPr>
            <a:r>
              <a:rPr lang="de-DE" sz="2000" dirty="0">
                <a:latin typeface="Calibri" pitchFamily="34" charset="0"/>
                <a:cs typeface="Arial" charset="0"/>
              </a:rPr>
              <a:t>Wem will ich dienen? – Dem Herrn Jesu in Seinen Elenden und Armen.</a:t>
            </a:r>
          </a:p>
          <a:p>
            <a:pPr lvl="1" eaLnBrk="1" hangingPunct="1">
              <a:lnSpc>
                <a:spcPct val="150000"/>
              </a:lnSpc>
              <a:defRPr/>
            </a:pPr>
            <a:r>
              <a:rPr lang="de-DE" sz="2000" dirty="0">
                <a:latin typeface="Calibri" pitchFamily="34" charset="0"/>
                <a:cs typeface="Arial" charset="0"/>
              </a:rPr>
              <a:t>Und was ist mein Lohn? Ich diene weder um Lohn noch um Dank, sondern aus Dank und Liebe; mein Lohn ist, dass ich darf!“</a:t>
            </a:r>
          </a:p>
          <a:p>
            <a:pPr lvl="1" eaLnBrk="1" hangingPunct="1">
              <a:lnSpc>
                <a:spcPct val="150000"/>
              </a:lnSpc>
              <a:defRPr/>
            </a:pPr>
            <a:r>
              <a:rPr lang="de-DE" sz="2000" dirty="0">
                <a:latin typeface="Calibri" pitchFamily="34" charset="0"/>
                <a:cs typeface="Arial" charset="0"/>
              </a:rPr>
              <a:t> „Und wenn ich dabei umkomme? Komme ich um, so komme ich um […]. Ich gehe in Frieden und fürchte nichts.“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0" y="0"/>
            <a:ext cx="6143625" cy="307975"/>
          </a:xfrm>
          <a:prstGeom prst="rect">
            <a:avLst/>
          </a:prstGeom>
          <a:noFill/>
        </p:spPr>
        <p:txBody>
          <a:bodyPr>
            <a:spAutoFit/>
          </a:bodyPr>
          <a:lstStyle/>
          <a:p>
            <a:pPr eaLnBrk="1" fontAlgn="auto" hangingPunct="1">
              <a:spcBef>
                <a:spcPts val="0"/>
              </a:spcBef>
              <a:spcAft>
                <a:spcPts val="0"/>
              </a:spcAft>
              <a:defRPr/>
            </a:pPr>
            <a:r>
              <a:rPr lang="de-DE" sz="1400" dirty="0">
                <a:solidFill>
                  <a:schemeClr val="bg2">
                    <a:lumMod val="90000"/>
                  </a:schemeClr>
                </a:solidFill>
                <a:latin typeface="Calibri" pitchFamily="34" charset="0"/>
                <a:cs typeface="+mn-cs"/>
              </a:rPr>
              <a:t>Als Mann Ziel-orientiert leben… - lernen von Abraham</a:t>
            </a:r>
            <a:endParaRPr lang="de-DE" sz="1400" dirty="0">
              <a:latin typeface="Calibri" pitchFamily="34" charset="0"/>
              <a:cs typeface="+mn-cs"/>
            </a:endParaRPr>
          </a:p>
        </p:txBody>
      </p:sp>
      <p:sp>
        <p:nvSpPr>
          <p:cNvPr id="10243" name="Textfeld 3"/>
          <p:cNvSpPr txBox="1">
            <a:spLocks noChangeArrowheads="1"/>
          </p:cNvSpPr>
          <p:nvPr/>
        </p:nvSpPr>
        <p:spPr bwMode="auto">
          <a:xfrm>
            <a:off x="428625" y="1071563"/>
            <a:ext cx="8429625" cy="486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914400" indent="-45720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AutoNum type="arabicPeriod" startAt="6"/>
            </a:pPr>
            <a:r>
              <a:rPr lang="de-DE" altLang="de-DE" sz="2000" b="1">
                <a:latin typeface="Calibri" panose="020F0502020204030204" pitchFamily="34" charset="0"/>
              </a:rPr>
              <a:t>Fragen zum gemeinsamen Austausch:</a:t>
            </a:r>
          </a:p>
          <a:p>
            <a:pPr eaLnBrk="1" hangingPunct="1">
              <a:spcBef>
                <a:spcPct val="0"/>
              </a:spcBef>
              <a:buClrTx/>
              <a:buFontTx/>
              <a:buAutoNum type="arabicPeriod" startAt="5"/>
            </a:pPr>
            <a:endParaRPr lang="de-DE" altLang="de-DE" sz="2000" b="1">
              <a:latin typeface="Calibri" panose="020F0502020204030204" pitchFamily="34" charset="0"/>
            </a:endParaRPr>
          </a:p>
          <a:p>
            <a:pPr lvl="1" eaLnBrk="1" hangingPunct="1">
              <a:lnSpc>
                <a:spcPct val="150000"/>
              </a:lnSpc>
              <a:spcBef>
                <a:spcPct val="0"/>
              </a:spcBef>
              <a:buClrTx/>
              <a:buFontTx/>
              <a:buAutoNum type="arabicPeriod"/>
            </a:pPr>
            <a:r>
              <a:rPr lang="de-DE" altLang="de-DE" sz="2000">
                <a:solidFill>
                  <a:schemeClr val="tx1"/>
                </a:solidFill>
                <a:latin typeface="Calibri" panose="020F0502020204030204" pitchFamily="34" charset="0"/>
              </a:rPr>
              <a:t>Tauscht euch über die Dinge aus, die uns scheinbar so wichtig sind und auch oft so viel Zeit in Anspruch nehmen, aber dennoch das </a:t>
            </a:r>
            <a:r>
              <a:rPr lang="de-DE" altLang="de-DE" sz="2000" i="1">
                <a:solidFill>
                  <a:schemeClr val="tx1"/>
                </a:solidFill>
                <a:latin typeface="Calibri" panose="020F0502020204030204" pitchFamily="34" charset="0"/>
              </a:rPr>
              <a:t>„Verfallsdatum: siehe Grabstein“</a:t>
            </a:r>
            <a:r>
              <a:rPr lang="de-DE" altLang="de-DE" sz="2000">
                <a:solidFill>
                  <a:schemeClr val="tx1"/>
                </a:solidFill>
                <a:latin typeface="Calibri" panose="020F0502020204030204" pitchFamily="34" charset="0"/>
              </a:rPr>
              <a:t> tragen.</a:t>
            </a:r>
          </a:p>
          <a:p>
            <a:pPr lvl="1" eaLnBrk="1" hangingPunct="1">
              <a:lnSpc>
                <a:spcPct val="150000"/>
              </a:lnSpc>
              <a:spcBef>
                <a:spcPct val="0"/>
              </a:spcBef>
              <a:buClrTx/>
              <a:buFontTx/>
              <a:buAutoNum type="arabicPeriod"/>
            </a:pPr>
            <a:r>
              <a:rPr lang="de-DE" altLang="de-DE" sz="2000">
                <a:solidFill>
                  <a:schemeClr val="tx1"/>
                </a:solidFill>
                <a:latin typeface="Calibri" panose="020F0502020204030204" pitchFamily="34" charset="0"/>
              </a:rPr>
              <a:t>Was können wir praktisch an unserem Leben ändern um zum Ausdruck zu bringen, dass diese Welt nur eine Fremde ist?</a:t>
            </a:r>
          </a:p>
          <a:p>
            <a:pPr lvl="1" eaLnBrk="1" hangingPunct="1">
              <a:lnSpc>
                <a:spcPct val="150000"/>
              </a:lnSpc>
              <a:spcBef>
                <a:spcPct val="0"/>
              </a:spcBef>
              <a:buClrTx/>
              <a:buFontTx/>
              <a:buAutoNum type="arabicPeriod"/>
            </a:pPr>
            <a:r>
              <a:rPr lang="de-DE" altLang="de-DE" sz="2000">
                <a:solidFill>
                  <a:schemeClr val="tx1"/>
                </a:solidFill>
                <a:latin typeface="Calibri" panose="020F0502020204030204" pitchFamily="34" charset="0"/>
              </a:rPr>
              <a:t>Was bedeutet es für dich, den Blick „nach oben“ nicht zu verlieren?</a:t>
            </a:r>
          </a:p>
          <a:p>
            <a:pPr lvl="1" eaLnBrk="1" hangingPunct="1">
              <a:lnSpc>
                <a:spcPct val="150000"/>
              </a:lnSpc>
              <a:spcBef>
                <a:spcPct val="0"/>
              </a:spcBef>
              <a:buClrTx/>
              <a:buFontTx/>
              <a:buAutoNum type="arabicPeriod"/>
            </a:pPr>
            <a:r>
              <a:rPr lang="de-DE" altLang="de-DE" sz="2000">
                <a:solidFill>
                  <a:schemeClr val="tx1"/>
                </a:solidFill>
                <a:latin typeface="Calibri" panose="020F0502020204030204" pitchFamily="34" charset="0"/>
              </a:rPr>
              <a:t>Was würde sich im Gemeindealltag ändern, wenn wir wie Abraham zu Priestern für unsere Geschwister würden?</a:t>
            </a:r>
          </a:p>
          <a:p>
            <a:pPr lvl="1" eaLnBrk="1" hangingPunct="1">
              <a:lnSpc>
                <a:spcPct val="150000"/>
              </a:lnSpc>
              <a:spcBef>
                <a:spcPct val="0"/>
              </a:spcBef>
              <a:buClrTx/>
              <a:buFontTx/>
              <a:buAutoNum type="arabicPeriod"/>
            </a:pPr>
            <a:r>
              <a:rPr lang="de-DE" altLang="de-DE" sz="2000">
                <a:solidFill>
                  <a:schemeClr val="tx1"/>
                </a:solidFill>
                <a:latin typeface="Calibri" panose="020F0502020204030204" pitchFamily="34" charset="0"/>
              </a:rPr>
              <a:t>„Selbstlos dienen“ – wie hat der Herr Jesus das vorgelebt?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hea">
  <a:themeElements>
    <a:clrScheme name="Rhea">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Rhea">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Rhea">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0</TotalTime>
  <Words>1634</Words>
  <Application>Microsoft Office PowerPoint</Application>
  <PresentationFormat>Bildschirmpräsentation (4:3)</PresentationFormat>
  <Paragraphs>156</Paragraphs>
  <Slides>8</Slides>
  <Notes>5</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8</vt:i4>
      </vt:variant>
    </vt:vector>
  </HeadingPairs>
  <TitlesOfParts>
    <vt:vector size="15" baseType="lpstr">
      <vt:lpstr>Arial</vt:lpstr>
      <vt:lpstr>Calibri</vt:lpstr>
      <vt:lpstr>Georgia</vt:lpstr>
      <vt:lpstr>Trebuchet MS</vt:lpstr>
      <vt:lpstr>Wingdings</vt:lpstr>
      <vt:lpstr>Wingdings 2</vt:lpstr>
      <vt:lpstr>Rhea</vt:lpstr>
      <vt:lpstr>Als Mann Ziel-orientiert leben…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Männer, die zielorietiert leben…</dc:title>
  <dc:creator>Ingo Krause</dc:creator>
  <cp:lastModifiedBy>Ingo Krause</cp:lastModifiedBy>
  <cp:revision>29</cp:revision>
  <dcterms:created xsi:type="dcterms:W3CDTF">2007-09-06T19:03:44Z</dcterms:created>
  <dcterms:modified xsi:type="dcterms:W3CDTF">2016-11-02T11:52:23Z</dcterms:modified>
</cp:coreProperties>
</file>