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70" r:id="rId3"/>
    <p:sldId id="267" r:id="rId4"/>
    <p:sldId id="264" r:id="rId5"/>
    <p:sldId id="265" r:id="rId6"/>
    <p:sldId id="261" r:id="rId7"/>
    <p:sldId id="269" r:id="rId8"/>
    <p:sldId id="262" r:id="rId9"/>
    <p:sldId id="268" r:id="rId10"/>
    <p:sldId id="271" r:id="rId11"/>
    <p:sldId id="263" r:id="rId12"/>
    <p:sldId id="272" r:id="rId13"/>
    <p:sldId id="273"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7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1B584-7B30-4F87-8F3D-3D70D84BAE09}" v="504" dt="2021-01-10T06:51:07.28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8" autoAdjust="0"/>
    <p:restoredTop sz="74983" autoAdjust="0"/>
  </p:normalViewPr>
  <p:slideViewPr>
    <p:cSldViewPr snapToGrid="0">
      <p:cViewPr varScale="1">
        <p:scale>
          <a:sx n="74" d="100"/>
          <a:sy n="74" d="100"/>
        </p:scale>
        <p:origin x="65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o Krause" userId="3287bfc4-bf32-4cfb-b3e5-c91c79398047" providerId="ADAL" clId="{6A81B584-7B30-4F87-8F3D-3D70D84BAE09}"/>
    <pc:docChg chg="undo custSel addSld modSld">
      <pc:chgData name="Ingo Krause" userId="3287bfc4-bf32-4cfb-b3e5-c91c79398047" providerId="ADAL" clId="{6A81B584-7B30-4F87-8F3D-3D70D84BAE09}" dt="2021-01-10T07:11:07.448" v="2272" actId="113"/>
      <pc:docMkLst>
        <pc:docMk/>
      </pc:docMkLst>
      <pc:sldChg chg="modNotesTx">
        <pc:chgData name="Ingo Krause" userId="3287bfc4-bf32-4cfb-b3e5-c91c79398047" providerId="ADAL" clId="{6A81B584-7B30-4F87-8F3D-3D70D84BAE09}" dt="2021-01-10T07:09:06.099" v="2228"/>
        <pc:sldMkLst>
          <pc:docMk/>
          <pc:sldMk cId="2699440072" sldId="261"/>
        </pc:sldMkLst>
      </pc:sldChg>
      <pc:sldChg chg="modNotesTx">
        <pc:chgData name="Ingo Krause" userId="3287bfc4-bf32-4cfb-b3e5-c91c79398047" providerId="ADAL" clId="{6A81B584-7B30-4F87-8F3D-3D70D84BAE09}" dt="2021-01-10T07:06:34.988" v="2047" actId="20577"/>
        <pc:sldMkLst>
          <pc:docMk/>
          <pc:sldMk cId="1428281119" sldId="262"/>
        </pc:sldMkLst>
      </pc:sldChg>
      <pc:sldChg chg="modNotesTx">
        <pc:chgData name="Ingo Krause" userId="3287bfc4-bf32-4cfb-b3e5-c91c79398047" providerId="ADAL" clId="{6A81B584-7B30-4F87-8F3D-3D70D84BAE09}" dt="2021-01-10T07:07:27.507" v="2214" actId="20577"/>
        <pc:sldMkLst>
          <pc:docMk/>
          <pc:sldMk cId="1005684021" sldId="269"/>
        </pc:sldMkLst>
      </pc:sldChg>
      <pc:sldChg chg="modSp mod modNotesTx">
        <pc:chgData name="Ingo Krause" userId="3287bfc4-bf32-4cfb-b3e5-c91c79398047" providerId="ADAL" clId="{6A81B584-7B30-4F87-8F3D-3D70D84BAE09}" dt="2021-01-10T07:11:07.448" v="2272" actId="113"/>
        <pc:sldMkLst>
          <pc:docMk/>
          <pc:sldMk cId="404163405" sldId="271"/>
        </pc:sldMkLst>
        <pc:spChg chg="mod">
          <ac:chgData name="Ingo Krause" userId="3287bfc4-bf32-4cfb-b3e5-c91c79398047" providerId="ADAL" clId="{6A81B584-7B30-4F87-8F3D-3D70D84BAE09}" dt="2021-01-10T07:11:07.448" v="2272" actId="113"/>
          <ac:spMkLst>
            <pc:docMk/>
            <pc:sldMk cId="404163405" sldId="271"/>
            <ac:spMk id="7" creationId="{ECFC0965-12A5-8749-A31E-063F9B9DC46C}"/>
          </ac:spMkLst>
        </pc:spChg>
      </pc:sldChg>
      <pc:sldChg chg="addSp delSp modSp new mod">
        <pc:chgData name="Ingo Krause" userId="3287bfc4-bf32-4cfb-b3e5-c91c79398047" providerId="ADAL" clId="{6A81B584-7B30-4F87-8F3D-3D70D84BAE09}" dt="2021-01-10T06:51:07.286" v="505" actId="20577"/>
        <pc:sldMkLst>
          <pc:docMk/>
          <pc:sldMk cId="3818171960" sldId="272"/>
        </pc:sldMkLst>
        <pc:spChg chg="mod">
          <ac:chgData name="Ingo Krause" userId="3287bfc4-bf32-4cfb-b3e5-c91c79398047" providerId="ADAL" clId="{6A81B584-7B30-4F87-8F3D-3D70D84BAE09}" dt="2021-01-10T06:36:39.927" v="10" actId="20577"/>
          <ac:spMkLst>
            <pc:docMk/>
            <pc:sldMk cId="3818171960" sldId="272"/>
            <ac:spMk id="2" creationId="{7560C806-3CCA-43C0-8565-AFB15F273582}"/>
          </ac:spMkLst>
        </pc:spChg>
        <pc:spChg chg="mod">
          <ac:chgData name="Ingo Krause" userId="3287bfc4-bf32-4cfb-b3e5-c91c79398047" providerId="ADAL" clId="{6A81B584-7B30-4F87-8F3D-3D70D84BAE09}" dt="2021-01-10T06:51:07.286" v="505" actId="20577"/>
          <ac:spMkLst>
            <pc:docMk/>
            <pc:sldMk cId="3818171960" sldId="272"/>
            <ac:spMk id="3" creationId="{95A77234-E1B5-42FE-AE7A-99E2B0B9A2E6}"/>
          </ac:spMkLst>
        </pc:spChg>
        <pc:graphicFrameChg chg="add del mod modGraphic">
          <ac:chgData name="Ingo Krause" userId="3287bfc4-bf32-4cfb-b3e5-c91c79398047" providerId="ADAL" clId="{6A81B584-7B30-4F87-8F3D-3D70D84BAE09}" dt="2021-01-10T06:43:53.487" v="365" actId="478"/>
          <ac:graphicFrameMkLst>
            <pc:docMk/>
            <pc:sldMk cId="3818171960" sldId="272"/>
            <ac:graphicFrameMk id="4" creationId="{AF3C9F16-E182-4AD1-A8CE-9BCB31CA803A}"/>
          </ac:graphicFrameMkLst>
        </pc:graphicFrameChg>
      </pc:sldChg>
      <pc:sldChg chg="modSp new mod">
        <pc:chgData name="Ingo Krause" userId="3287bfc4-bf32-4cfb-b3e5-c91c79398047" providerId="ADAL" clId="{6A81B584-7B30-4F87-8F3D-3D70D84BAE09}" dt="2021-01-10T06:49:56.545" v="479" actId="5793"/>
        <pc:sldMkLst>
          <pc:docMk/>
          <pc:sldMk cId="2127908053" sldId="273"/>
        </pc:sldMkLst>
        <pc:spChg chg="mod">
          <ac:chgData name="Ingo Krause" userId="3287bfc4-bf32-4cfb-b3e5-c91c79398047" providerId="ADAL" clId="{6A81B584-7B30-4F87-8F3D-3D70D84BAE09}" dt="2021-01-10T06:49:56.545" v="479" actId="5793"/>
          <ac:spMkLst>
            <pc:docMk/>
            <pc:sldMk cId="2127908053" sldId="273"/>
            <ac:spMk id="3" creationId="{CA4F5AA7-F3E7-4CD0-9943-9EA6ED2758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8A09D-6687-404B-A36C-7EEBCD5D9DDB}" type="datetimeFigureOut">
              <a:rPr lang="de-DE" smtClean="0"/>
              <a:t>10.01.2021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909E4-70CC-458B-B1F9-9DB105CAE22E}" type="slidenum">
              <a:rPr lang="de-DE" smtClean="0"/>
              <a:t>‹Nr.›</a:t>
            </a:fld>
            <a:endParaRPr lang="de-DE"/>
          </a:p>
        </p:txBody>
      </p:sp>
    </p:spTree>
    <p:extLst>
      <p:ext uri="{BB962C8B-B14F-4D97-AF65-F5344CB8AC3E}">
        <p14:creationId xmlns:p14="http://schemas.microsoft.com/office/powerpoint/2010/main" val="157110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sraelnetz.com/gesellschaft-kultur/kultur/2020/12/18/aktiv-fuer-den-dritten-tempe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templeinstitute.org/" TargetMode="External"/><Relationship Id="rId4" Type="http://schemas.openxmlformats.org/officeDocument/2006/relationships/hyperlink" Target="http://ariejehuda.d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EB909E4-70CC-458B-B1F9-9DB105CAE22E}" type="slidenum">
              <a:rPr lang="de-DE" smtClean="0"/>
              <a:t>1</a:t>
            </a:fld>
            <a:endParaRPr lang="de-DE"/>
          </a:p>
        </p:txBody>
      </p:sp>
    </p:spTree>
    <p:extLst>
      <p:ext uri="{BB962C8B-B14F-4D97-AF65-F5344CB8AC3E}">
        <p14:creationId xmlns:p14="http://schemas.microsoft.com/office/powerpoint/2010/main" val="328752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Entrückung und die Endzeit sind die faszinierendsten Themen innerhalb der biblischen Prophetie. Seit 2000 Jahren spekulieren Christen darüber, wie die letzten Tage der Menschheit ablaufen werden. Die romanhafte Buchserie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Left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Behind“ von Tim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LaHaye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und Jerry Jenkins (deutscher Titel: „Finale“), die dieses Thema aufgreift, stand in den USA jahrelang auf der Bestsellerliste und wurde mehrfach verfilmt. In den vergangenen Jahrzehnten sind die Themen Entrückung und Wiederkunft Jesu auch bibelexegetisch verstärkt in den Mittelpunkt des Interesses gerückt, wovon besonders in den USA zahlreiche Themenkonferenzen zeugen. Unter Christen, die sich als bibeltreu verstehen, haben sich dabei hauptsächlich drei unterschiedliche Positionen herauskristallisiert.</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eine Gruppe glaubt an eine Entrückung vor der siebenjährigen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Trübsalszeit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b="1" dirty="0" err="1">
                <a:effectLst/>
                <a:latin typeface="Calibri" panose="020F0502020204030204" pitchFamily="34" charset="0"/>
                <a:ea typeface="Times New Roman" panose="02020603050405020304" pitchFamily="18" charset="0"/>
                <a:cs typeface="Times New Roman" panose="02020603050405020304" pitchFamily="18" charset="0"/>
              </a:rPr>
              <a:t>Prätribulationisten</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oder </a:t>
            </a:r>
            <a:r>
              <a:rPr lang="de-DE" sz="1100" b="1" dirty="0" err="1">
                <a:effectLst/>
                <a:latin typeface="Calibri" panose="020F0502020204030204" pitchFamily="34" charset="0"/>
                <a:ea typeface="Times New Roman" panose="02020603050405020304" pitchFamily="18" charset="0"/>
                <a:cs typeface="Times New Roman" panose="02020603050405020304" pitchFamily="18" charset="0"/>
              </a:rPr>
              <a:t>Vorentrücker</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eine andere Gruppe ist der Auffassung, dass die Gemeinde während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Trübsalszeit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entrückt wird (</a:t>
            </a:r>
            <a:r>
              <a:rPr lang="de-DE" sz="1100" b="1" dirty="0" err="1">
                <a:effectLst/>
                <a:latin typeface="Calibri" panose="020F0502020204030204" pitchFamily="34" charset="0"/>
                <a:ea typeface="Times New Roman" panose="02020603050405020304" pitchFamily="18" charset="0"/>
                <a:cs typeface="Times New Roman" panose="02020603050405020304" pitchFamily="18" charset="0"/>
              </a:rPr>
              <a:t>Herausentrücker</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oder auch „</a:t>
            </a:r>
            <a:r>
              <a:rPr lang="de-DE" sz="1100" b="1" dirty="0" err="1">
                <a:effectLst/>
                <a:latin typeface="Calibri" panose="020F0502020204030204" pitchFamily="34" charset="0"/>
                <a:ea typeface="Times New Roman" panose="02020603050405020304" pitchFamily="18" charset="0"/>
                <a:cs typeface="Times New Roman" panose="02020603050405020304" pitchFamily="18" charset="0"/>
              </a:rPr>
              <a:t>Pre</a:t>
            </a:r>
            <a:r>
              <a:rPr lang="de-DE" sz="1100" b="1" dirty="0">
                <a:effectLst/>
                <a:latin typeface="Calibri" panose="020F0502020204030204" pitchFamily="34" charset="0"/>
                <a:ea typeface="Times New Roman" panose="02020603050405020304" pitchFamily="18" charset="0"/>
                <a:cs typeface="Times New Roman" panose="02020603050405020304" pitchFamily="18" charset="0"/>
              </a:rPr>
              <a:t>-</a:t>
            </a:r>
            <a:r>
              <a:rPr lang="de-DE" sz="1100" b="1" dirty="0" err="1">
                <a:effectLst/>
                <a:latin typeface="Calibri" panose="020F0502020204030204" pitchFamily="34" charset="0"/>
                <a:ea typeface="Times New Roman" panose="02020603050405020304" pitchFamily="18" charset="0"/>
                <a:cs typeface="Times New Roman" panose="02020603050405020304" pitchFamily="18" charset="0"/>
              </a:rPr>
              <a:t>Wrath</a:t>
            </a:r>
            <a:r>
              <a:rPr lang="de-DE" sz="1100" b="1" dirty="0">
                <a:effectLst/>
                <a:latin typeface="Calibri" panose="020F0502020204030204" pitchFamily="34" charset="0"/>
                <a:ea typeface="Times New Roman" panose="02020603050405020304" pitchFamily="18" charset="0"/>
                <a:cs typeface="Times New Roman" panose="02020603050405020304" pitchFamily="18" charset="0"/>
              </a:rPr>
              <a:t>-</a:t>
            </a:r>
            <a:r>
              <a:rPr lang="de-DE" sz="1100" b="1" dirty="0" err="1">
                <a:effectLst/>
                <a:latin typeface="Calibri" panose="020F0502020204030204" pitchFamily="34" charset="0"/>
                <a:ea typeface="Times New Roman" panose="02020603050405020304" pitchFamily="18" charset="0"/>
                <a:cs typeface="Times New Roman" panose="02020603050405020304" pitchFamily="18" charset="0"/>
              </a:rPr>
              <a:t>Rapture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“-Anhänger), und eine dritte Gruppe meint, das zweite Kommen Christi falle mit der Entrückung zusammen (</a:t>
            </a:r>
            <a:r>
              <a:rPr lang="de-DE" sz="1100" b="1" dirty="0" err="1">
                <a:effectLst/>
                <a:latin typeface="Calibri" panose="020F0502020204030204" pitchFamily="34" charset="0"/>
                <a:ea typeface="Times New Roman" panose="02020603050405020304" pitchFamily="18" charset="0"/>
                <a:cs typeface="Times New Roman" panose="02020603050405020304" pitchFamily="18" charset="0"/>
              </a:rPr>
              <a:t>Posttribulationisten</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oder </a:t>
            </a:r>
            <a:r>
              <a:rPr lang="de-DE" sz="1100" b="1" dirty="0" err="1">
                <a:effectLst/>
                <a:latin typeface="Calibri" panose="020F0502020204030204" pitchFamily="34" charset="0"/>
                <a:ea typeface="Times New Roman" panose="02020603050405020304" pitchFamily="18" charset="0"/>
                <a:cs typeface="Times New Roman" panose="02020603050405020304" pitchFamily="18" charset="0"/>
              </a:rPr>
              <a:t>Nachentrücker</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Diese drei Gruppen haben alle starke Argumente. Weniger Anhänger dagegen hat die Lehre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Teilentrückung</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also einer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Zweifachentrückung</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Offenbarwerden nach der zunächst nur diejenigen, die eine gewisse geistliche Reife erreicht haben, entrückt des Antichristen (Nach 3½ Jahren) werden. Außerdem gibt es noch Positionen, nach deren Auffassung die siebenjährige Trübsal Entrückung (Daniels 70. Woche) bereits vorbei ist. Diese sind im Entrückung Glossar auf Seite 14 skizziert und werden hier Endgericht Brechen des Gräuel der Beginn aus Platzgründen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Geburtstwehen</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Bundes mit Israel Verwüstung</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1100" b="1" dirty="0">
                <a:effectLst/>
                <a:latin typeface="Calibri" panose="020F0502020204030204" pitchFamily="34" charset="0"/>
                <a:ea typeface="Times New Roman" panose="02020603050405020304" pitchFamily="18" charset="0"/>
                <a:cs typeface="Times New Roman" panose="02020603050405020304" pitchFamily="18" charset="0"/>
              </a:rPr>
              <a:t>I. POSITION DES PRÄTRIBULATIONISMUS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Prätribulationismus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(lat.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prae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 vor;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tribulatio</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 Drangsal) lehrt, dass die Entrückung spätestens sieben Jahre vor dem zweiten Kommen Jesu stattfindet, also noch vor der siebenjährigen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Trübsalszeit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Die Vorentrückungslehre fand im 19. Jahrhundert Verbreitung und gelangte besonders in den evangelikalen Bereich. In der Regel ist die Vorentrückungslehre eng mit der Lehre von den sieben heilsgeschichtlichen Epochen (Dispensationalismus) verbunden. In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Trübsalszeit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(Daniels 70. Jahrwoche, siehe Kasten) spielt nach dieser Auffassung nur noch Israel eine besondere Rolle. Da sich die ersten 69 Jahrwochen Daniels auf Israel bezogen, muss es sich auch mit der letzten Jahrwoche so verhalten. Zwischen der 69. und der 70. Jahrwoche herrscht das Gemeindezeitalter, das Zeitalter der Gnade (eine der sieben Heilszeiten). Die Argumente sind:</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Das zweite Kommen Jesu gliedert sich in zwei Phasen: Die stille Entrückung der Gemeinde und Jesu endgültige Wiederkunft mit den Erlösten für alle sichtbar in Macht und Herrlichkeit.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Entrückung geschieht vor dem Zorn Gottes, der laut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Prätribulationismus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mit der siebenjährigen Trübsal (Daniels 70. Woche) beginnt und auch „Tag des Herrn” heißt.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Leben in der Naherwartung des Herrn (und nicht des Antichristen), denn aus der Bibel geht hervor, dass die Entrückung unerwartet und plötzlich geschieht: </a:t>
            </a:r>
          </a:p>
          <a:p>
            <a:pPr marL="742950" lvl="1" indent="-285750">
              <a:buFont typeface="+mj-lt"/>
              <a:buAutoNum type="alphaL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a:t>
            </a: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Darum seid auch ihr bereit! Denn der Sohn des Menschen kommt zu einer Stunde, da ihr es nicht meint.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24,44) </a:t>
            </a:r>
          </a:p>
          <a:p>
            <a:pPr marL="742950" lvl="1" indent="-285750">
              <a:buFont typeface="+mj-lt"/>
              <a:buAutoNum type="alphaL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Er kommt wie ein Dieb in der Nacht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24,43, 1.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Thess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5,2), </a:t>
            </a:r>
          </a:p>
          <a:p>
            <a:pPr marL="742950" lvl="1" indent="-285750">
              <a:buFont typeface="+mj-lt"/>
              <a:buAutoNum type="alphaLcPeriod"/>
            </a:pP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 plötzlich, in einem Augenblick, zur Zeit der letzten Posaune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(1. Kor 15,52).</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Klare Trennung zwischen dem Zeitalter der Gemeinde und Israel. Das Zeitalter der Gnade und der Gemeinde Jesu ist mit dem Beginn der siebenjährigen Trübsal vorbei.</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Endzeitrede Jesu ab Matthäus 24,15 ff. bezieht sich nicht mehr auf die Gemeinde der Gläubigen. Die prophezeiten Katastrophen während Daniels 70. Jahrwoche betreffen nur das übriggebliebene Israel und diejenigen, die nach der Entrückung zum Glauben kamen.</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Der Aufbau der Offenbarung spricht für eine Entrückung vor der 70. Jahrwoche Daniels. Da die „Gemeinde“ nach Kapitel 4 nicht mehr erwähnt wird (sondern nur noch das Wort „Heilige“), schließt man daraus, dass sie bei den weiteren Geschehnissen bis Offenbarung 19,7 nicht mehr dabei ist. Offenbarung 4,2 beschreibt, wie Johannes im Geist in den Himmel „entrückt“ wird, worin viele Anhänger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Vorentrückung</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ein Bild für die Entrückung der Gemeinde sehen. Die 24 Ältesten (Offb 4,4) im Himmel stellen die Gemeinde dar.</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Der „Tag des Herrn“ und der „Tag Christi“ sind laut vieler Anhänger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Vorentrückung</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zwei unterschiedliche Ereignisse. Der „Tag Christi“ beschreibt den Tag, an dem Jesus (unsichtbar für die Welt) seine Gemeinde holt, der „Tag des Herrn“ beschreibt einen besonderen Zorn Gottes am Weltende, der mit der siebenjährigen Trübsal beginnt.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Entrückung kann nicht in der Mitte oder am Ende der Trübsal stattfinden, sonst wäre ihr Zeitpunkt berechenbar. Bei einer Entrückung am Ende der Trübsal bliebe keine Zeit mehr für die Hochzeit des Lammes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22; Offb 19,7).</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Der „Zurückhalter“ in 2. Thessalonicher 2,6-7 ist der Heilige Geist. „Und ihr wisst ja, was jetzt noch zurückhält, damit er geoffenbart werde zu seiner Zeit. Denn das Geheimnis der Gesetzlosigkeit ist schon am Wirken, nur muss der, welcher jetzt zurückhält, erst aus dem Weg sein.“</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Erst nach der Entrückung der Gemeinde (mit welcher der Heilige Geist hinweggeht) kann der Antichrist kommen, denn nur wenn das Licht aus der Welt verschwunden ist, kann die Finsternis ungehindert wirken.</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Paulus‘ „letzte Posaune“ bei der Entrückung ist nicht identisch mit der siebten Posaune aus Offenbarung 11,15, mit der Jesus seine Herrschaft antritt.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Es gibt kein prophetisches Ereignis, das zwingend noch vor der Entrückung stattfinden muss.</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1100" b="1" dirty="0">
                <a:effectLst/>
                <a:latin typeface="Calibri" panose="020F0502020204030204" pitchFamily="34" charset="0"/>
                <a:ea typeface="Times New Roman" panose="02020603050405020304" pitchFamily="18" charset="0"/>
                <a:cs typeface="Times New Roman" panose="02020603050405020304" pitchFamily="18" charset="0"/>
              </a:rPr>
              <a:t>I.I. Mögliche Einwände:</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Entscheidend für die Position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Vorentrückung</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ist anzunehmen, dass sich Daniels 70. Woche und damit auch die Endzeitrede Jesu in Matthäus 24,9-31 nur auf Israel beziehen (siehe Kasten unten) und besonders der Abschnitt über den Antichristen nicht mehr für die Gemeinde gilt. Aus diesen Annahmen heraus, die nicht alle teilen, ergeben sich die meisten Einwände.</a:t>
            </a:r>
          </a:p>
          <a:p>
            <a:pPr marL="342900" lvl="0" indent="-342900">
              <a:buFont typeface="Symbol" panose="05050102010706020507" pitchFamily="18"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Offenbarung 7,9 spricht von einer unzählbaren Menge Gläubiger, die direkt aus der Großen Drangsal kommen. Für die Anhänger der Vorentrückungslehre sind dies die Gläubigen, die während der Drangsal zum Glauben kommen, und nicht die entrückte Gemeinde. Es müsste demzufolge während der Trübsal eine sehr große Erweckung stattfinden (wogegen 2.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Thess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2,9-12 und Offb 9,20 zu sprechen scheinen). Es kommt häufig die Frage auf, wie Erweckung ohne „Zurückhalter” (2.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Thess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2,6), also ohne Heiligen Geist geschehen soll. Biblisch lässt sich nicht eindeutig ableiten, dass mit dem „Zurückhalter” wirklich der Heilige Geist gemeint ist.</a:t>
            </a:r>
          </a:p>
          <a:p>
            <a:pPr marL="342900" lvl="0" indent="-342900">
              <a:buFont typeface="Symbol" panose="05050102010706020507" pitchFamily="18"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Der „Tag Christi“ und der „Tag des Herrn“ sind in den verschiedenen Übersetzungen und griechischen Urtexten nicht immer klar zu trennen und werden austauschbar verwendet.</a:t>
            </a:r>
          </a:p>
          <a:p>
            <a:pPr marL="342900" lvl="0" indent="-342900">
              <a:buFont typeface="Symbol" panose="05050102010706020507" pitchFamily="18"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In 2. Thessalonicher 2,1-4 sagt Paulus, dass vor der Wiederkunft (Parusie) Jesu erst der Antichrist auftreten muss: </a:t>
            </a: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„Wir bitten euch aber, ihr Brüder, wegen der Wiederkunft unseres Herrn Jesus Christus und unserer Vereinigung mit ihm: … Denn es muss unbedingt zuerst der Abfall kommen und der Mensch der Sünde geoffenbart werden, der Sohn des Verderbens, der sich widersetzt und sich über alles erhebt, was Gott oder Gegenstand der Verehrung heißt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Erklärung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Vorentrücker</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Auch die Propheten im Alten Testament wiesen an verschiedenen Stellen auf das Kommen des Messias in Gnade und danach zum Gericht hin und nannten beides in einem Atemzug (z.B.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Sach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9,9-10;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Jes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9,5-6). Doch erst mit dem Fortschreiten der Offenbarung wurde deutlich, dass zwei verschiedene geschichtliche Ereignisse gemeint waren.</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1100" b="1" dirty="0">
                <a:effectLst/>
                <a:latin typeface="Calibri" panose="020F0502020204030204" pitchFamily="34" charset="0"/>
                <a:ea typeface="Times New Roman" panose="02020603050405020304" pitchFamily="18" charset="0"/>
                <a:cs typeface="Times New Roman" panose="02020603050405020304" pitchFamily="18" charset="0"/>
              </a:rPr>
              <a:t>II.POSITION DES MITT-TRIBULATIONISMUS (PRE-WRATH RAPTURE)</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a:t>
            </a:r>
            <a:r>
              <a:rPr lang="de-DE" sz="1100" b="1" dirty="0" err="1">
                <a:effectLst/>
                <a:latin typeface="Calibri" panose="020F0502020204030204" pitchFamily="34" charset="0"/>
                <a:ea typeface="Times New Roman" panose="02020603050405020304" pitchFamily="18" charset="0"/>
                <a:cs typeface="Times New Roman" panose="02020603050405020304" pitchFamily="18" charset="0"/>
              </a:rPr>
              <a:t>Herausentrückung</a:t>
            </a:r>
            <a:r>
              <a:rPr lang="de-DE" sz="1100" b="1" dirty="0">
                <a:effectLst/>
                <a:latin typeface="Calibri" panose="020F0502020204030204" pitchFamily="34" charset="0"/>
                <a:ea typeface="Times New Roman" panose="02020603050405020304" pitchFamily="18" charset="0"/>
                <a:cs typeface="Times New Roman" panose="02020603050405020304" pitchFamily="18" charset="0"/>
              </a:rPr>
              <a:t> der Gemeinde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aus der Zeit der Trübsal in der zweiten Hälfte von Daniels 70. Jahrwoche, jedoch noch vor dem Zorn Gottes, ist unter dem Titel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Pre-Wrath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Rapture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eine relativ junge Position (die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Herausentrückung</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jedoch eine alte Position, siehe Kasten S. 6), die vor allem im englischsprachigen Raum seit einigen Jahren immer mehr Verbreitung bei den Anhängern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Vorentrückung</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findet. Sie ist zudem weitgehend an die Stelle des Mitt-</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Tribulationismus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(siehe Glossar) getreten. So hat der große amerikanische christliche Verlag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Zondervan</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in seiner neuen Auflage von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Three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Views on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the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Rapture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(„Die drei Ansichten über die Entrückung“) den Mitt-</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Tribulationismus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durch die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Pre-Wrath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Rapture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ersetzt. Charles Cooper, Direktor des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Prewrath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Resource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Institutes, sagt: „Es ist nicht ohne Grund, dass es drei Positionen gibt. Die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Pre-Wrath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Rapture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ist eine Synthese der Stärken aller drei klassischen Positionen und löst die Schwachstellen.“</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Entrückung findet nicht genau in der Mitte der Trübsal statt wie beim Mitt-</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Tribulationismus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Ewigkeit sondern während der zweiten Hälfte der siebenjährigen Trübsal. Somit steht diese Position nicht Entrückung im Widerspruch zu Jesu Aussage, dass Tag und Stunde unbekannt seien. Innerhalb eines gewissen Zeitfensters sind sie das. </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Jesus kommt für die Gläubigen 7 Jahre keineswegs „wie 1000 ein Jahre Dieb in der Nacht“, sondern nur die Ungläubigen werden durch sein Kommen unangenehm wie durch einen Dieb überrascht: Ihr aber, Brüder, seid nicht in der Finsternis, dass euch der Tag wie ein Dieb überfallen könnte (1.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Thess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5,4). Die Gläubigen dagegen sollen allezeit bereit sein. Wer wacht, kann anhand vorausgesagter Zeichen sehen, dass sein Kommen nah ist. Wenn ihr dies alles seht, so erkennt, dass er nahe vor der Türe ist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24,33).</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Zeichen, welche die bevorstehende Entrückung ankündigen, beschreibt Jesus in Matthäus 24, einem Kapitel, das für die Gemeinde und für Israel gilt. Matthäus 24 hat direkte Parallelen zu den Siegeln in Offenbarung 6 (vgl. Tabelle auf der folgenden Seite 9).</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Gott schüttet seinen Zorn erst ab dem siebten Siegel aus (in Offb 6,17 heißt es vor dem siebten Siegel: Denn der große Tag seines Zorns ist gekommen). Sein Zorn (Tag des Herrn) wird mit dem Posaunen- und Schalengericht in der Offenbarung beschrieben.</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Da die Gemeinde vor dem Zorn Gottes verschont wird, wird sie vor dem siebten Siegel entrückt, was Offenbarung 7,9 mit der „großen Schar, die niemand zählen konnte“ beschreibt, die nach dem Öffnen des sechsten Siegels im Himmel erscheint. Auch Offenbarung 14,14-16 beschreibt die Entrückung, welche kein stilles Ereignis ist. </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Demzufolge geschieht die Entrückung zwischen dem Öffnen des sechsten Siegels (Offb 6,12-17) und des siebten Entrückung Siegels in der zweiten Hälfte von Daniels 70. Woche. Denn: Erst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nachEwigkeit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dem Jesus vom „Gräuel der Verwüstung“ spricht (= Beginn der zweiten Hälfte von Daniels 70. Woche, Dan 9,27), beschreibt er die Zeichen des sechsten Siegels (Verdunkeln des Himmels,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24,29), die auch im Alten Testament als Zeichen des beginnenden Zornes Gottes beschrieben werden (Joel 3,4;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Jes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13,9).</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Zwar öffnet das Lamm das erste Siegel, das bedeutet aber nicht, dass der Zorn Gottes (Tag des Herrn) zu dem Zeitpunkt beginnt, sondern nur, dass Jesus die Kontrolle über alles hat.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Gemeinde wird zwar ab Offenbarung 4 nicht mehr erwähnt, dafür aber das Wort „Heilige“, und damit ist weiterhin auch die Gemeinde gemeint.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Entrückung und Jesu Wiederkunft zur Schlacht von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Harmageddon</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sind zwei verschiedene Ereignisse (zwei Phasen) innerhalb von Jesu komplexer zweiter Wiederkunft (Parusie). </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Es gibt einen klaren Einschnitt in der Mitte von Daniels 70. Woche, wenn der „Gräuel der Verwüstung“ (Antichrist) offenbar wird (Dan 9,27; 12,11;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24,15.21). Ab dann heißt die Trübsal „Große Trübsal“ (auch „Notzeit Jakobs“,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Jer</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30,7, oder „Große Drangsal“). Die Große Trübsal wird für die Gläubigen (Gemeinde) verkürzt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24,22), so dass sie vor den kosmischen Katastrophen von Offenbarung 8-11 verschont bleiben.</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Entrückung geschieht am „Tag des Herrn“, der auch der Tag des Zorns ist und eine lange Periode beschreibt (länger als fünf Monate – Offb 9,5 – und bis zu dreieinhalb Jahre). Aus</a:t>
            </a:r>
          </a:p>
          <a:p>
            <a:pPr marL="457200"/>
            <a:r>
              <a:rPr lang="de-DE" sz="1100" dirty="0">
                <a:effectLst/>
                <a:latin typeface="Calibri" panose="020F0502020204030204" pitchFamily="34" charset="0"/>
                <a:ea typeface="Times New Roman" panose="02020603050405020304" pitchFamily="18" charset="0"/>
                <a:cs typeface="Times New Roman" panose="02020603050405020304" pitchFamily="18" charset="0"/>
              </a:rPr>
              <a:t>2. Thessalonicher 2 geht hervor, dass der „Tag des Herrn“ direkt mit der Wiederkunft Jesu zum Holen der Seinigen verbunden ist.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Laut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Pre-Wrath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Rapture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ist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Aufhalter</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aus 2. Thessalonicher 2 nicht ganz klar zu deuten, könnte aber zum Beispiel der Erzengel Michael sein, der laut Daniel eine wichtige Rolle in der Endzeit spielt (Dan 10,13; 12,1; Offb 12,7; Jud 9). Der Heilige Geist wird nicht hinweggenommen.</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1100" b="1" dirty="0">
                <a:effectLst/>
                <a:latin typeface="Calibri" panose="020F0502020204030204" pitchFamily="34" charset="0"/>
                <a:ea typeface="Times New Roman" panose="02020603050405020304" pitchFamily="18" charset="0"/>
                <a:cs typeface="Times New Roman" panose="02020603050405020304" pitchFamily="18" charset="0"/>
              </a:rPr>
              <a:t>II.I Mögliche Einwände:</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Anhänger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Vorentrückung</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sehen anders als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Wrath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-Anhänger die ganze 70. Jahrwoche Daniels als eine Periode der Ausschüttung des Zornes Gottes und nicht den ersten Teil als Zorn Satans oder des Antichristen, weil das Lamm das erste Siegel öffnet (Offenbarung 6,1).</a:t>
            </a:r>
          </a:p>
          <a:p>
            <a:pPr marL="342900" lvl="0" indent="-342900">
              <a:buFont typeface="Wingdings" panose="05000000000000000000" pitchFamily="2"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Problem der Voraussagbarkeit von Jesu Wiederkunft. Laut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Pre-Wrath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Rapture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muss man erst wachsam sein und mit Jesu Wiederkunft rechnen, wenn der Antichrist offenbar wurde.</a:t>
            </a:r>
          </a:p>
          <a:p>
            <a:pPr marL="342900" lvl="0" indent="-342900">
              <a:buFont typeface="Wingdings" panose="05000000000000000000" pitchFamily="2"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Größter Diskussionspunkt zwischen den Positionen bleibt sicher, wie man Matthäus 24 interpretiert, und ob in diesem Abschnitt nur Jesu endgültige Wiederkunft oder die Entrückung beschrieben wird (siehe Kasten: „Wem gilt Jesu Endzeitrede auf dem Ölberg in Matthäus 24?”).</a:t>
            </a:r>
          </a:p>
          <a:p>
            <a:pPr marL="342900" lvl="0" indent="-342900">
              <a:buFont typeface="Wingdings" panose="05000000000000000000" pitchFamily="2"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Weil die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Pre-Wrath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Rapture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den </a:t>
            </a:r>
            <a:r>
              <a:rPr lang="de-DE" sz="1100" u="sng" dirty="0">
                <a:effectLst/>
                <a:latin typeface="Calibri" panose="020F0502020204030204" pitchFamily="34" charset="0"/>
                <a:ea typeface="Times New Roman" panose="02020603050405020304" pitchFamily="18" charset="0"/>
                <a:cs typeface="Times New Roman" panose="02020603050405020304" pitchFamily="18" charset="0"/>
              </a:rPr>
              <a:t>Zorn Gottes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später ansetzt, muss auch die Entrückung im Verhältnis zu den sieben Siegeln und innerhalb der Trübsal später stattfinden. Die Argumente:</a:t>
            </a: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In der Offenbarung ist erst nach dem Öffnen des sechsten Siegels vom Zorn Gottes die Rede: </a:t>
            </a: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„Und ich sah, als es das sechste Siegel öffnete, und siehe, ein großes Erdbeben entstand, und die Sonne wurde schwarz wie ein härener Sack, und der Mond wurde wie Blut; und die Sterne des Himmels fielen auf die Erde, wie ein Feigenbaum seine unreifen Früchte abwirft, wenn er von einem starken Wind geschüttelt wird. Und der Himmel entwich wie eine Buchrolle, die zusammengerollt wird, und alle Berge und Inseln wurden von ihrem Ort weggerückt. Und die Könige der Erde und die Großen und die Reichen und die Heerführer und die Mächtigen und alle Knechte und alle Freien verbargen sich in den Klüften und in den Felsen der Berge, und sie sprachen zu den Bergen und zu den Felsen: Fallt auf uns und verbergt uns vor dem Angesicht dessen, der auf dem Thron sitzt, und vor dem Zorn des Lammes! Denn der große Tag seines Zorns ist gekommen, und wer kann bestehen?“</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(Offenbarung 6,12-17)</a:t>
            </a: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Bereits im Alten Testament geht der Tag des Herrn (Zorns) mit dem Verdunkeln des Himmels einher, wie beim oben beschriebenen sechsten Siegel: </a:t>
            </a: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„Die Sonne soll verwandelt werden in Finsternis und der Mond in Blut, ehe der große und schreckliche Tag des Herrn kommt (Joel 3,4). Siehe, der Tag des Herrn kommt, unbarmherzig, mit Grimm und </a:t>
            </a:r>
            <a:r>
              <a:rPr lang="de-DE" sz="1100" i="1" dirty="0" err="1">
                <a:effectLst/>
                <a:latin typeface="Calibri" panose="020F0502020204030204" pitchFamily="34" charset="0"/>
                <a:ea typeface="Times New Roman" panose="02020603050405020304" pitchFamily="18" charset="0"/>
                <a:cs typeface="Times New Roman" panose="02020603050405020304" pitchFamily="18" charset="0"/>
              </a:rPr>
              <a:t>Zornglut</a:t>
            </a: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 um die Erde zur Wüste zu machen und die Sünder daraus zu vertilgen. Ja, die Sterne des Himmels und seine Sternbilder werden nicht mehr glänzen; die Sonne wird sich bei ihrem Aufgang verfinstern und der Mond sein Licht nicht leuchten lassen</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(Jesaja 13,9-10; vgl. auch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Zephania</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1,14-18 und Amos 5,18). </a:t>
            </a:r>
            <a:r>
              <a:rPr lang="de-DE" sz="1100" b="1" dirty="0">
                <a:effectLst/>
                <a:latin typeface="Calibri" panose="020F0502020204030204" pitchFamily="34" charset="0"/>
                <a:ea typeface="Times New Roman" panose="02020603050405020304" pitchFamily="18" charset="0"/>
                <a:cs typeface="Times New Roman" panose="02020603050405020304" pitchFamily="18" charset="0"/>
              </a:rPr>
              <a:t>Genau diese Himmelszeichen nennt auch Jesus in Matthäus 24,29</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b="1" dirty="0">
                <a:effectLst/>
                <a:latin typeface="Calibri" panose="020F0502020204030204" pitchFamily="34" charset="0"/>
                <a:ea typeface="Times New Roman" panose="02020603050405020304" pitchFamily="18" charset="0"/>
                <a:cs typeface="Times New Roman" panose="02020603050405020304" pitchFamily="18" charset="0"/>
              </a:rPr>
              <a:t>(und Mk 13,24) kurz vor seinem Kommen:</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„Bald aber nach der Drangsal jener Tage wird die Sonne verfinstert werden, und der Mond wird seinen Schein nicht geben, und die Sterne werden vom Himmel fallen und die Kräfte des Himmels erschüttert werden. Und dann wird das Zeichen des Menschensohnes am Himmel erscheinen.</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Erst nach dem Öffnen des sechsten Siegels werden auch die 144 000 Auserwählten Israels versiegelt und unter Gottes Schutz gestellt, ein weiteres Indiz, dass der Zorn Gottes danach beginnt: </a:t>
            </a: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„Und er sprach: Schädigt die Erde nicht, noch das Meer noch die Bäume, bis wir die Knechte unseres Gottes an ihren Stirnen versiegelt haben!“</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(Offb 7,3)</a:t>
            </a: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a:t>
            </a: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„Stille im Himmel, etwa eine halbe Stunde lang“</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(Offb 8,1) beim Öffnen des siebten Siegels ist ebenso ein Hinweis, dass jetzt Außergewöhnliches und Folgenschweres geschieht, wie die Ausschüttung des Zorns (vgl. auch Offb 16,1).</a:t>
            </a: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Beim fünften Siegel (Offb 6,9-11) dagegen ist der Zorn offenbar noch nicht ausgeschüttet, denn die Gläubigen bitten Gott zu diesem Zeitpunkt noch um Rache: „</a:t>
            </a: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Und als es das fünfte Siegel</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öffnete, sah ich unter dem Altar die Seelen derer, die hingeschlachtet worden waren um des Wortes Gottes willen und um des Zeugnisses willen, das sie hatten. Und sie riefen mit lauter Stimme und sprachen: Wie lange, o Herr, du Heiliger und Wahrhaftiger, richtest du nicht und rächst nicht unser Blut an denen, die auf der Erde wohnen?“ (Offb 6,9-10). </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Gläubigen wurden also offenbar aufgrund ihres Zeugnisses (Glaubens) getötet und nicht aufgrund der Folgen des Zornes Gottes (vgl. Offb 12,12).</a:t>
            </a: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Es ist hier von „Seelen“ die Rede, ein Hinweis, dass die getöteten Gläubigen aus der Großen Trübsal noch nicht verwandelt sind. Hätte die Entrückung bereits stattgefunden, müssten sie bereits neue unverwesliche Körper haben.</a:t>
            </a: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Nach dem Öffnen des sechsten Siegels ist von einer unzählbaren Menschenmenge im Himmel die Rede, laut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Pre-Wrath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die Menge der eben zuvor Entrückten. Die Nachfrage des Ältesten „Wer sind diese?“ deutet auf etwas Ungewöhnliches hin: </a:t>
            </a:r>
            <a:r>
              <a:rPr lang="de-DE" sz="1100" i="1" dirty="0">
                <a:effectLst/>
                <a:latin typeface="Calibri" panose="020F0502020204030204" pitchFamily="34" charset="0"/>
                <a:ea typeface="Times New Roman" panose="02020603050405020304" pitchFamily="18" charset="0"/>
                <a:cs typeface="Times New Roman" panose="02020603050405020304" pitchFamily="18" charset="0"/>
              </a:rPr>
              <a:t>Nach diesem sah ich, und siehe, eine große Schar, die niemand zählen konnte, aus allen Nationen und Stämmen und Völkern und Sprachen; die standen vor dem Thron und vor dem Lamm, bekleidet mit weißen Kleidern, und Palmzweige waren in ihren Händen … Und einer von den Ältesten ergriff das Wort und sprach zu mir: Wer sind diese, die mit weißen Kleidern bekleidet sind, und woher sind sie gekommen? Und ich sprach zu ihm: Herr, du weißt es! Und er sprach zu mir: Das sind die, welche aus der großen Drangsal kommen; …</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(Offb 7,9.13-14)</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1100" b="1" dirty="0">
                <a:effectLst/>
                <a:latin typeface="Calibri" panose="020F0502020204030204" pitchFamily="34" charset="0"/>
                <a:ea typeface="Times New Roman" panose="02020603050405020304" pitchFamily="18" charset="0"/>
                <a:cs typeface="Times New Roman" panose="02020603050405020304" pitchFamily="18" charset="0"/>
              </a:rPr>
              <a:t>III. NACHENTRÜCKUNGSLEHRE (POSTTRIBULATIONISMUS)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Alles fällt auf einen Tag: Die Toten werden auferweckt, die Gläubigen werden zum Himmel hin entrückt und verwandelt, und direkt danach findet die Schlacht von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Harmageddon</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statt.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Gemeinde erlebt den Zorn Gottes (Posaunengerichte), aber nicht den Zorn des Endgerichts. Dass die Gläubigen „nicht zum Zorngericht bestimmt sind“ (1.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Thess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5,9) bedeutet nicht, dass die Gemeinde vor der Großen Trübsal verschont wird, sondern nur, dass sie vor der ewigen Verdammnis bewahrt bleibt. Was in 1. Thessalonicher 5,9 dem Zorn gegenübersteht, ist das Heil in Jesus Christus.</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Vor der Entrückung müssen gewisse Prophezeiungen erfüllt sein, wie die Verkündigung des Evangeliums unter allen Völkern (Mk 13,10), der Abfall, die Machtergreifung des Antichristen Entrückung und die Entweihung des geweihten Ortes (Tempels), so dass die Entrückung für den wachsamen Gläubigen nicht überraschend kommt.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Nach Offenbarung 4 (die keine Entrückung beschreibt) wird zwar nicht mehr das Wort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GeIsrael</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Gemeinde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Trübsalszeit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1000-jähriges Reich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meinde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dafür aber „Heilige“ verwendet, womit auch anderswo in der Bibel die Gemeinde 7 Jahre 1000 Jahre gemeint ist. Da Jesus zur Endschlacht von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Harmageddon</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„wie ein Dieb” kommt (Offb 16,15), ist damit die Verbindung zur Entrückung (und zum Zeitpunkt: nämlich zur Endschlacht) bei Paulus hergestellt, wo ebenfalls die Beschreibung des Diebes verwendet wird.</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siebte Posaune (Offb 11,15-19) am Ende der Trübsal ist die gleiche Posaune, von der auch Paulus in 1. Thessalonicher 4,16 und 1. Korinther 15,52 sowie Jesus in Matthäus 24,31 sprechen. Es ist kein Argument (wie es Kritiker oft bringen), dass Paulus die Offenbarung noch nicht kannte, schließlich ist die Bibel von Gott inspiriert und voller Prophezeiungen über Ereignisse, welche die Autoren eigentlich noch nicht verstehen konnten.</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Das „Geheimnis Gottes“ in Offenbarung 10,7, das schon Paulus erwähnte, ist die Entrückung, die erst nach der 6. Posaune auftritt: sondern in den Tagen der Stimme des siebten Engels, wenn er in die Posaune stoßen wird, soll das Geheimnis Gottes vollendet werden … Mit der 7. Posaune wird das Reich des Antichristen beendet.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Begleitumstände wie die Posaune, die Stimme des Erzengels und der Blitz sprechen gegen eine stille Entrückung. Die ganze Welt wird die Entrückung mitbekommen.</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Es wird innerhalb Daniels 70. Woche unterschieden zwischen Zorn des Antichristen und Zorn Gottes, der spätestens mit den Schalengerichten (Offb 16) ausgegossen wird. Laut mancher Anhänger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Nachentrückung</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wird die Gemeinde noch vor dem Schalengericht entrückt, andere meinen, sie wird erst ganz am Ende von Daniels 70. Woche entrückt.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Hochzeit des Lammes findet nicht zwischen Entrückung und Endschlacht statt, sondern erst, nachdem alle Gerichte abgeschlossen sind.</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Im Gleichnis vom Unkraut und Weizen wächst beides zusammen auf bis zur Ernte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13,24-30). Eine vorherige Wegnahme des Weizens ist nicht möglich. Ferner weist das Gleichnis der fünf törichten Jungfrauen darauf hin, dass das Warten auf den Bräutigam länger dauert als gedacht.</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Bibel ist voller Warnhinweise zur Endzeit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24,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Lk</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21). Das kann nicht nur für Israel und die in den letzten sieben Jahren neu Bekehrten gelten, die während der Großen Trübsal vielleicht kaum die Möglichkeit zum intensiven Bibelstudium hätten. Jesu Warnungen zur Endzeit hätten dann nur für wenige Menschen Relevanz.</a:t>
            </a:r>
          </a:p>
          <a:p>
            <a:pPr marL="342900" lvl="0" indent="-342900">
              <a:buFont typeface="+mj-lt"/>
              <a:buAutoNum type="arabicPeriod"/>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Wie bei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Pre-Wrath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Rapture</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werden die „kosmischen Erschütterungen” in Matthäus 24 als Parallele zur Beschreibung des sechsten Siegels gesehen (Offb 6,12). Doch beschreibe Matthäus 24 dann in Vers 30 nicht nur die Entrückung, sondern auch die Wiederkehr Jesu.</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1100" b="1" dirty="0">
                <a:effectLst/>
                <a:latin typeface="Calibri" panose="020F0502020204030204" pitchFamily="34" charset="0"/>
                <a:ea typeface="Times New Roman" panose="02020603050405020304" pitchFamily="18" charset="0"/>
                <a:cs typeface="Times New Roman" panose="02020603050405020304" pitchFamily="18" charset="0"/>
              </a:rPr>
              <a:t>III.I Mögliche Einwände</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Die Bibel lehrt, dass die Gläubigen vor dem Zorn Gottes gerettet werden. Laut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Posttribulationismus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erlebt die Gemeinde jedoch das Posaunen- und eventuell auch das Schalengericht, welche die Offenbarung eindeutig als Zorn Gottes bezeichnet.</a:t>
            </a:r>
          </a:p>
          <a:p>
            <a:pPr marL="342900" lvl="0" indent="-342900">
              <a:buFont typeface="Wingdings" panose="05000000000000000000" pitchFamily="2"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Problem der Voraussagbarkeit des Zeitpunkts der Entrückung, wenn diese erst am Ende der siebenjährigen Trübsal stattfindet. Außerdem fände so keine Verkürzung dieser Zeit für die Auserwählten statt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24,22).</a:t>
            </a:r>
          </a:p>
          <a:p>
            <a:pPr marL="342900" lvl="0" indent="-342900">
              <a:buFont typeface="Wingdings" panose="05000000000000000000" pitchFamily="2"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Problem der Gleichzeitigkeit von Wiederkunft Jesu, Hochzeit des Lammes, Preisgericht und Jesu Erscheinen auf dem Ölberg. Die Hochzeit des Lammes und das Preisgericht müssten auf eine spätere Zeit verschoben werden. Andererseits dürfte dieses Zeitproblem für in Ewigkeit Verwandelte, die nicht mehr der irdischen Zeit unterstehen, kein Problem darstellen.</a:t>
            </a:r>
          </a:p>
          <a:p>
            <a:pPr marL="342900" lvl="0" indent="-342900">
              <a:buFont typeface="Wingdings" panose="05000000000000000000" pitchFamily="2" charset="2"/>
              <a:buChar char=""/>
            </a:pP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Findet die Entrückung am Ende der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Trübsalszeit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statt, stellt sich die Frage, wer dann das 1000-jährige Reich bevölkert. Viele Bibelausleger haben eine überzeugende Erklärung: Es gehen diejenigen ins Tausendjährige Reich, die nach der Entrückung zum Glauben kamen, das übriggebliebene Israel sowie diejenigen, die Israel zum Segen waren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Mt</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25,34-46;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Sach</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14,16-17). Im 1000-jährigen Reich gibt es weiterhin Tod und Geburt (</a:t>
            </a:r>
            <a:r>
              <a:rPr lang="de-DE" sz="1100" dirty="0" err="1">
                <a:effectLst/>
                <a:latin typeface="Calibri" panose="020F0502020204030204" pitchFamily="34" charset="0"/>
                <a:ea typeface="Times New Roman" panose="02020603050405020304" pitchFamily="18" charset="0"/>
                <a:cs typeface="Times New Roman" panose="02020603050405020304" pitchFamily="18" charset="0"/>
              </a:rPr>
              <a:t>Jes</a:t>
            </a:r>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65,17-25), es kann also nur von Menschen bevölkert werden, die irdische Körper haben (also nicht entrückt wurden).</a:t>
            </a:r>
          </a:p>
          <a:p>
            <a:r>
              <a:rPr lang="de-DE"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de-DE" dirty="0"/>
              <a:t>Quelle: Text aus </a:t>
            </a:r>
            <a:r>
              <a:rPr lang="de-DE" sz="1200" b="0" i="0" dirty="0">
                <a:solidFill>
                  <a:schemeClr val="accent1">
                    <a:lumMod val="75000"/>
                  </a:schemeClr>
                </a:solidFill>
                <a:effectLst/>
              </a:rPr>
              <a:t>Faltkarte „Entrückung“, www.inner-cu</a:t>
            </a:r>
            <a:r>
              <a:rPr lang="de-DE" sz="1200" dirty="0">
                <a:solidFill>
                  <a:schemeClr val="accent1">
                    <a:lumMod val="75000"/>
                  </a:schemeClr>
                </a:solidFill>
              </a:rPr>
              <a:t>be.de, ISBN: </a:t>
            </a:r>
            <a:r>
              <a:rPr lang="de-DE" sz="1200" dirty="0">
                <a:solidFill>
                  <a:schemeClr val="accent1">
                    <a:lumMod val="75000"/>
                  </a:schemeClr>
                </a:solidFill>
                <a:effectLst/>
              </a:rPr>
              <a:t>978-3-942540-26-1</a:t>
            </a:r>
          </a:p>
          <a:p>
            <a:endParaRPr lang="de-DE" dirty="0"/>
          </a:p>
        </p:txBody>
      </p:sp>
      <p:sp>
        <p:nvSpPr>
          <p:cNvPr id="4" name="Foliennummernplatzhalter 3"/>
          <p:cNvSpPr>
            <a:spLocks noGrp="1"/>
          </p:cNvSpPr>
          <p:nvPr>
            <p:ph type="sldNum" sz="quarter" idx="5"/>
          </p:nvPr>
        </p:nvSpPr>
        <p:spPr/>
        <p:txBody>
          <a:bodyPr/>
          <a:lstStyle/>
          <a:p>
            <a:fld id="{1EB909E4-70CC-458B-B1F9-9DB105CAE22E}" type="slidenum">
              <a:rPr lang="de-DE" smtClean="0"/>
              <a:t>10</a:t>
            </a:fld>
            <a:endParaRPr lang="de-DE"/>
          </a:p>
        </p:txBody>
      </p:sp>
    </p:spTree>
    <p:extLst>
      <p:ext uri="{BB962C8B-B14F-4D97-AF65-F5344CB8AC3E}">
        <p14:creationId xmlns:p14="http://schemas.microsoft.com/office/powerpoint/2010/main" val="292283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EB909E4-70CC-458B-B1F9-9DB105CAE22E}" type="slidenum">
              <a:rPr lang="de-DE" smtClean="0"/>
              <a:t>11</a:t>
            </a:fld>
            <a:endParaRPr lang="de-DE"/>
          </a:p>
        </p:txBody>
      </p:sp>
    </p:spTree>
    <p:extLst>
      <p:ext uri="{BB962C8B-B14F-4D97-AF65-F5344CB8AC3E}">
        <p14:creationId xmlns:p14="http://schemas.microsoft.com/office/powerpoint/2010/main" val="3790764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EB909E4-70CC-458B-B1F9-9DB105CAE22E}" type="slidenum">
              <a:rPr lang="de-DE" smtClean="0"/>
              <a:t>12</a:t>
            </a:fld>
            <a:endParaRPr lang="de-DE"/>
          </a:p>
        </p:txBody>
      </p:sp>
    </p:spTree>
    <p:extLst>
      <p:ext uri="{BB962C8B-B14F-4D97-AF65-F5344CB8AC3E}">
        <p14:creationId xmlns:p14="http://schemas.microsoft.com/office/powerpoint/2010/main" val="202244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EB909E4-70CC-458B-B1F9-9DB105CAE22E}" type="slidenum">
              <a:rPr lang="de-DE" smtClean="0"/>
              <a:t>13</a:t>
            </a:fld>
            <a:endParaRPr lang="de-DE"/>
          </a:p>
        </p:txBody>
      </p:sp>
    </p:spTree>
    <p:extLst>
      <p:ext uri="{BB962C8B-B14F-4D97-AF65-F5344CB8AC3E}">
        <p14:creationId xmlns:p14="http://schemas.microsoft.com/office/powerpoint/2010/main" val="141038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EB909E4-70CC-458B-B1F9-9DB105CAE22E}" type="slidenum">
              <a:rPr lang="de-DE" smtClean="0"/>
              <a:t>2</a:t>
            </a:fld>
            <a:endParaRPr lang="de-DE"/>
          </a:p>
        </p:txBody>
      </p:sp>
    </p:spTree>
    <p:extLst>
      <p:ext uri="{BB962C8B-B14F-4D97-AF65-F5344CB8AC3E}">
        <p14:creationId xmlns:p14="http://schemas.microsoft.com/office/powerpoint/2010/main" val="388775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EB909E4-70CC-458B-B1F9-9DB105CAE22E}" type="slidenum">
              <a:rPr lang="de-DE" smtClean="0"/>
              <a:t>3</a:t>
            </a:fld>
            <a:endParaRPr lang="de-DE"/>
          </a:p>
        </p:txBody>
      </p:sp>
    </p:spTree>
    <p:extLst>
      <p:ext uri="{BB962C8B-B14F-4D97-AF65-F5344CB8AC3E}">
        <p14:creationId xmlns:p14="http://schemas.microsoft.com/office/powerpoint/2010/main" val="310128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EB909E4-70CC-458B-B1F9-9DB105CAE22E}" type="slidenum">
              <a:rPr lang="de-DE" smtClean="0"/>
              <a:t>4</a:t>
            </a:fld>
            <a:endParaRPr lang="de-DE"/>
          </a:p>
        </p:txBody>
      </p:sp>
    </p:spTree>
    <p:extLst>
      <p:ext uri="{BB962C8B-B14F-4D97-AF65-F5344CB8AC3E}">
        <p14:creationId xmlns:p14="http://schemas.microsoft.com/office/powerpoint/2010/main" val="20623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EB909E4-70CC-458B-B1F9-9DB105CAE22E}" type="slidenum">
              <a:rPr lang="de-DE" smtClean="0"/>
              <a:t>5</a:t>
            </a:fld>
            <a:endParaRPr lang="de-DE"/>
          </a:p>
        </p:txBody>
      </p:sp>
    </p:spTree>
    <p:extLst>
      <p:ext uri="{BB962C8B-B14F-4D97-AF65-F5344CB8AC3E}">
        <p14:creationId xmlns:p14="http://schemas.microsoft.com/office/powerpoint/2010/main" val="426675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Aktiv für den Dritten Tempel (israelnetz.com)</a:t>
            </a:r>
            <a:r>
              <a:rPr lang="de-DE" dirty="0"/>
              <a:t>, https://www.israelnetz.com/gesellschaft-kultur/kultur/2020/12/18/aktiv-fuer-den-dritten-tempel/</a:t>
            </a:r>
          </a:p>
          <a:p>
            <a:endParaRPr lang="de-DE" dirty="0"/>
          </a:p>
          <a:p>
            <a:r>
              <a:rPr lang="de-DE" dirty="0">
                <a:hlinkClick r:id="rId4"/>
              </a:rPr>
              <a:t>UNSER KÖNIG KOMMT WIEDER!!! - Arie Jehuda</a:t>
            </a:r>
            <a:r>
              <a:rPr lang="de-DE" dirty="0"/>
              <a:t>,  http://ariejehuda.de/</a:t>
            </a:r>
          </a:p>
          <a:p>
            <a:endParaRPr lang="de-DE" dirty="0"/>
          </a:p>
          <a:p>
            <a:r>
              <a:rPr lang="en-US" dirty="0">
                <a:hlinkClick r:id="rId5"/>
              </a:rPr>
              <a:t>The Temple Institute of Jerusalem - Learn About the Temple Institute</a:t>
            </a:r>
            <a:r>
              <a:rPr lang="en-US" dirty="0"/>
              <a:t>, https://templeinstitute.org/</a:t>
            </a:r>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1EB909E4-70CC-458B-B1F9-9DB105CAE22E}" type="slidenum">
              <a:rPr lang="de-DE" smtClean="0"/>
              <a:t>6</a:t>
            </a:fld>
            <a:endParaRPr lang="de-DE"/>
          </a:p>
        </p:txBody>
      </p:sp>
    </p:spTree>
    <p:extLst>
      <p:ext uri="{BB962C8B-B14F-4D97-AF65-F5344CB8AC3E}">
        <p14:creationId xmlns:p14="http://schemas.microsoft.com/office/powerpoint/2010/main" val="27135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Brustplatte mit den Gravuren der 12 Namen der 12 Stämme Israels – fertig hergestellt</a:t>
            </a:r>
          </a:p>
          <a:p>
            <a:r>
              <a:rPr lang="de-DE" dirty="0"/>
              <a:t>Die Kleider der Priester sind ebenfalls fertig hergestellt</a:t>
            </a:r>
          </a:p>
        </p:txBody>
      </p:sp>
      <p:sp>
        <p:nvSpPr>
          <p:cNvPr id="4" name="Foliennummernplatzhalter 3"/>
          <p:cNvSpPr>
            <a:spLocks noGrp="1"/>
          </p:cNvSpPr>
          <p:nvPr>
            <p:ph type="sldNum" sz="quarter" idx="5"/>
          </p:nvPr>
        </p:nvSpPr>
        <p:spPr/>
        <p:txBody>
          <a:bodyPr/>
          <a:lstStyle/>
          <a:p>
            <a:fld id="{1EB909E4-70CC-458B-B1F9-9DB105CAE22E}" type="slidenum">
              <a:rPr lang="de-DE" smtClean="0"/>
              <a:t>7</a:t>
            </a:fld>
            <a:endParaRPr lang="de-DE"/>
          </a:p>
        </p:txBody>
      </p:sp>
    </p:spTree>
    <p:extLst>
      <p:ext uri="{BB962C8B-B14F-4D97-AF65-F5344CB8AC3E}">
        <p14:creationId xmlns:p14="http://schemas.microsoft.com/office/powerpoint/2010/main" val="31663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14350" indent="-514350">
              <a:buAutoNum type="arabicPeriod"/>
            </a:pPr>
            <a:r>
              <a:rPr lang="de-DE" b="1" dirty="0"/>
              <a:t>Ich will mich nicht</a:t>
            </a:r>
            <a:r>
              <a:rPr lang="de-DE" dirty="0"/>
              <a:t> </a:t>
            </a:r>
            <a:r>
              <a:rPr lang="de-DE" b="1" dirty="0"/>
              <a:t>verwirren lassen!</a:t>
            </a:r>
            <a:r>
              <a:rPr lang="de-DE" dirty="0"/>
              <a:t> (24,4.11, u.a.)</a:t>
            </a:r>
          </a:p>
          <a:p>
            <a:pPr marL="628650" lvl="1" indent="-171450">
              <a:buFontTx/>
              <a:buChar char="-"/>
            </a:pPr>
            <a:r>
              <a:rPr lang="de-DE" dirty="0"/>
              <a:t>Durch Endzeitpropheten, die den Weltuntergang ankündigen.</a:t>
            </a:r>
          </a:p>
          <a:p>
            <a:pPr marL="628650" lvl="1" indent="-171450">
              <a:buFontTx/>
              <a:buChar char="-"/>
            </a:pPr>
            <a:r>
              <a:rPr lang="de-DE" dirty="0"/>
              <a:t>Ich vermeide die Position höchster Aufregung aufgrund der Angst, ich könne dem Scheinfriedensreich des Antichristen zujubeln in der Überzeugung, ja vorher entrückt zu werden und die Position der untätigen Gelassenheit in der Überzeugung, mir könne nichts passieren, da ja die Entrückung bevor steht. </a:t>
            </a:r>
          </a:p>
          <a:p>
            <a:pPr marL="514350" indent="-514350">
              <a:buAutoNum type="arabicPeriod"/>
            </a:pPr>
            <a:r>
              <a:rPr lang="de-DE" b="1" dirty="0"/>
              <a:t>Ich will mich nicht erschrecken lassen!</a:t>
            </a:r>
            <a:r>
              <a:rPr lang="de-DE" dirty="0"/>
              <a:t> (24,6)</a:t>
            </a:r>
          </a:p>
          <a:p>
            <a:pPr marL="628650" lvl="1" indent="-171450">
              <a:buFontTx/>
              <a:buChar char="-"/>
            </a:pPr>
            <a:r>
              <a:rPr lang="de-DE" dirty="0"/>
              <a:t>Durch schlechte Nachrichten, Kriegsgerüchte, Katastrophen</a:t>
            </a:r>
          </a:p>
          <a:p>
            <a:pPr marL="628650" lvl="1" indent="-171450">
              <a:buFontTx/>
              <a:buChar char="-"/>
            </a:pPr>
            <a:r>
              <a:rPr lang="de-DE" dirty="0"/>
              <a:t>Ich überlesen die schlechten Nachrichten, suchen bewusst die guten und danke Gott dafür</a:t>
            </a:r>
          </a:p>
          <a:p>
            <a:pPr marL="514350" indent="-514350">
              <a:buAutoNum type="arabicPeriod"/>
            </a:pPr>
            <a:r>
              <a:rPr lang="de-DE" b="1" dirty="0"/>
              <a:t>Ich gestatte dem Bösen nicht, meine Liebe abzukühlen!</a:t>
            </a:r>
            <a:r>
              <a:rPr lang="de-DE" dirty="0"/>
              <a:t> (24,13)</a:t>
            </a:r>
          </a:p>
          <a:p>
            <a:pPr marL="457200" lvl="1" indent="0">
              <a:buNone/>
            </a:pPr>
            <a:r>
              <a:rPr lang="de-DE" dirty="0"/>
              <a:t>- Weder Angst, Sorgen, Ablenkungen noch bewusste Sünde soll mich vereinnahmen, weil sie meine Liebe zum Herrn Jesus und zu den Geschwistern abkühlen lässt.</a:t>
            </a:r>
          </a:p>
          <a:p>
            <a:pPr marL="514350" indent="-514350">
              <a:buAutoNum type="arabicPeriod"/>
            </a:pPr>
            <a:r>
              <a:rPr lang="de-DE" b="1" dirty="0"/>
              <a:t>Ich bleibe ein Beter</a:t>
            </a:r>
            <a:r>
              <a:rPr lang="de-DE" dirty="0"/>
              <a:t>! (24,20)</a:t>
            </a:r>
          </a:p>
          <a:p>
            <a:pPr marL="457200" lvl="1" indent="0">
              <a:buNone/>
            </a:pPr>
            <a:r>
              <a:rPr lang="de-DE" dirty="0"/>
              <a:t>- Und nicht ein Gerüchtelauscher und schlechte-Nachrichten-Hörer; ich will mich mehr meinem Heiland als den Politikern und Nachrichten anvertrauen.</a:t>
            </a:r>
          </a:p>
          <a:p>
            <a:pPr marL="457200" lvl="1" indent="0">
              <a:buNone/>
            </a:pPr>
            <a:r>
              <a:rPr lang="de-DE" dirty="0"/>
              <a:t>- Ich weiß, dass Gott Beter erhört und auch in der Stunde der Versuchung bewahrt</a:t>
            </a:r>
          </a:p>
          <a:p>
            <a:pPr marL="514350" indent="-514350">
              <a:buAutoNum type="arabicPeriod"/>
            </a:pPr>
            <a:r>
              <a:rPr lang="de-DE" b="1" dirty="0"/>
              <a:t>Ich blicke freudig nach oben, </a:t>
            </a:r>
            <a:r>
              <a:rPr lang="de-DE" dirty="0"/>
              <a:t>meine Erlösung naht (24,33 mit </a:t>
            </a:r>
            <a:r>
              <a:rPr lang="de-DE" dirty="0" err="1"/>
              <a:t>Lk</a:t>
            </a:r>
            <a:r>
              <a:rPr lang="de-DE" dirty="0"/>
              <a:t> 21,28)</a:t>
            </a:r>
          </a:p>
          <a:p>
            <a:pPr marL="628650" lvl="1" indent="-171450">
              <a:buFontTx/>
              <a:buChar char="-"/>
            </a:pPr>
            <a:r>
              <a:rPr lang="de-DE" dirty="0"/>
              <a:t>Das dominierende Gefühl darf Freude sein – mein Erlöser und damit die Erlösung der Gemeinde naht!</a:t>
            </a:r>
          </a:p>
          <a:p>
            <a:pPr marL="628650" lvl="1" indent="-171450">
              <a:buFontTx/>
              <a:buChar char="-"/>
            </a:pPr>
            <a:r>
              <a:rPr lang="de-DE" dirty="0"/>
              <a:t>Ich freue mich auf den Augenblick, wenn ich Jesus sehen darf und das in Gemeinschaft mit allen Heiligen: dort in den Wolken werde ich Petrus treffen, Paulus, Barnabas, Martin Luther, C.H. Spurgeon, William Booth und Corrie </a:t>
            </a:r>
            <a:r>
              <a:rPr lang="de-DE" dirty="0" err="1"/>
              <a:t>ten</a:t>
            </a:r>
            <a:r>
              <a:rPr lang="de-DE" dirty="0"/>
              <a:t> Boom, Fanny Crosby und Millionen anderer Heiliger, die mit mir gemeinsam den Herrn Jesus anbeten werden. </a:t>
            </a:r>
          </a:p>
          <a:p>
            <a:pPr marL="514350" indent="-514350">
              <a:buAutoNum type="arabicPeriod"/>
            </a:pPr>
            <a:r>
              <a:rPr lang="de-DE" b="1" dirty="0"/>
              <a:t>Ich rechne jederzeit mit dem Kommen Jesu</a:t>
            </a:r>
            <a:r>
              <a:rPr lang="de-DE" dirty="0"/>
              <a:t>! (42,42.44)</a:t>
            </a:r>
          </a:p>
          <a:p>
            <a:pPr marL="457200" lvl="1" indent="0">
              <a:buNone/>
            </a:pPr>
            <a:r>
              <a:rPr lang="de-DE" dirty="0"/>
              <a:t>- Ich möchte noch Menschen für Jesus retten, will in geordneten Verhältnissen leben, klären, was noch zu bereinigen ist, mein Herzenshaus soll aufgeräumt sein, damit der Herr Jesus seine Freude an mir hat, wenn er wiederkommt</a:t>
            </a:r>
          </a:p>
          <a:p>
            <a:endParaRPr lang="de-DE" dirty="0"/>
          </a:p>
        </p:txBody>
      </p:sp>
      <p:sp>
        <p:nvSpPr>
          <p:cNvPr id="4" name="Foliennummernplatzhalter 3"/>
          <p:cNvSpPr>
            <a:spLocks noGrp="1"/>
          </p:cNvSpPr>
          <p:nvPr>
            <p:ph type="sldNum" sz="quarter" idx="5"/>
          </p:nvPr>
        </p:nvSpPr>
        <p:spPr/>
        <p:txBody>
          <a:bodyPr/>
          <a:lstStyle/>
          <a:p>
            <a:fld id="{1EB909E4-70CC-458B-B1F9-9DB105CAE22E}" type="slidenum">
              <a:rPr lang="de-DE" smtClean="0"/>
              <a:t>8</a:t>
            </a:fld>
            <a:endParaRPr lang="de-DE"/>
          </a:p>
        </p:txBody>
      </p:sp>
    </p:spTree>
    <p:extLst>
      <p:ext uri="{BB962C8B-B14F-4D97-AF65-F5344CB8AC3E}">
        <p14:creationId xmlns:p14="http://schemas.microsoft.com/office/powerpoint/2010/main" val="162304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EB909E4-70CC-458B-B1F9-9DB105CAE22E}" type="slidenum">
              <a:rPr lang="de-DE" smtClean="0"/>
              <a:t>9</a:t>
            </a:fld>
            <a:endParaRPr lang="de-DE"/>
          </a:p>
        </p:txBody>
      </p:sp>
    </p:spTree>
    <p:extLst>
      <p:ext uri="{BB962C8B-B14F-4D97-AF65-F5344CB8AC3E}">
        <p14:creationId xmlns:p14="http://schemas.microsoft.com/office/powerpoint/2010/main" val="98011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FDA2DB-1648-4787-9095-C995918F0B0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598F25A-3BD5-45CF-B865-D85C35209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C1DFB30-CC5F-4C02-B782-5C2879AD9902}"/>
              </a:ext>
            </a:extLst>
          </p:cNvPr>
          <p:cNvSpPr>
            <a:spLocks noGrp="1"/>
          </p:cNvSpPr>
          <p:nvPr>
            <p:ph type="dt" sz="half" idx="10"/>
          </p:nvPr>
        </p:nvSpPr>
        <p:spPr/>
        <p:txBody>
          <a:bodyPr/>
          <a:lstStyle/>
          <a:p>
            <a:fld id="{A89BC695-969E-4481-8054-94C336A79AD6}" type="datetimeFigureOut">
              <a:rPr lang="de-DE" smtClean="0"/>
              <a:t>10.01.2021</a:t>
            </a:fld>
            <a:endParaRPr lang="de-DE"/>
          </a:p>
        </p:txBody>
      </p:sp>
      <p:sp>
        <p:nvSpPr>
          <p:cNvPr id="5" name="Fußzeilenplatzhalter 4">
            <a:extLst>
              <a:ext uri="{FF2B5EF4-FFF2-40B4-BE49-F238E27FC236}">
                <a16:creationId xmlns:a16="http://schemas.microsoft.com/office/drawing/2014/main" id="{FDAFC2E5-BDDE-45EC-9528-D20D08013F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8E2D51-AEFF-459E-8601-320EFF10BEBD}"/>
              </a:ext>
            </a:extLst>
          </p:cNvPr>
          <p:cNvSpPr>
            <a:spLocks noGrp="1"/>
          </p:cNvSpPr>
          <p:nvPr>
            <p:ph type="sldNum" sz="quarter" idx="12"/>
          </p:nvPr>
        </p:nvSpPr>
        <p:spPr/>
        <p:txBody>
          <a:bodyPr/>
          <a:lstStyle/>
          <a:p>
            <a:fld id="{536A649B-BD08-4C8C-9CE6-D12549798C06}" type="slidenum">
              <a:rPr lang="de-DE" smtClean="0"/>
              <a:t>‹Nr.›</a:t>
            </a:fld>
            <a:endParaRPr lang="de-DE"/>
          </a:p>
        </p:txBody>
      </p:sp>
    </p:spTree>
    <p:extLst>
      <p:ext uri="{BB962C8B-B14F-4D97-AF65-F5344CB8AC3E}">
        <p14:creationId xmlns:p14="http://schemas.microsoft.com/office/powerpoint/2010/main" val="201752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AF977-4C75-465A-8202-4C53A782C6E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05E84B0-5C51-4094-AB83-64C93E5FC4C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A7C29E4-E064-4FD8-9F15-38D7B4E60EEB}"/>
              </a:ext>
            </a:extLst>
          </p:cNvPr>
          <p:cNvSpPr>
            <a:spLocks noGrp="1"/>
          </p:cNvSpPr>
          <p:nvPr>
            <p:ph type="dt" sz="half" idx="10"/>
          </p:nvPr>
        </p:nvSpPr>
        <p:spPr/>
        <p:txBody>
          <a:bodyPr/>
          <a:lstStyle/>
          <a:p>
            <a:fld id="{A89BC695-969E-4481-8054-94C336A79AD6}" type="datetimeFigureOut">
              <a:rPr lang="de-DE" smtClean="0"/>
              <a:t>10.01.2021</a:t>
            </a:fld>
            <a:endParaRPr lang="de-DE"/>
          </a:p>
        </p:txBody>
      </p:sp>
      <p:sp>
        <p:nvSpPr>
          <p:cNvPr id="5" name="Fußzeilenplatzhalter 4">
            <a:extLst>
              <a:ext uri="{FF2B5EF4-FFF2-40B4-BE49-F238E27FC236}">
                <a16:creationId xmlns:a16="http://schemas.microsoft.com/office/drawing/2014/main" id="{F4E95FA8-5DF7-4E9B-B138-7E36ED01DA3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3542E98-4A06-4FCA-AE4E-DE77815F4C0A}"/>
              </a:ext>
            </a:extLst>
          </p:cNvPr>
          <p:cNvSpPr>
            <a:spLocks noGrp="1"/>
          </p:cNvSpPr>
          <p:nvPr>
            <p:ph type="sldNum" sz="quarter" idx="12"/>
          </p:nvPr>
        </p:nvSpPr>
        <p:spPr/>
        <p:txBody>
          <a:bodyPr/>
          <a:lstStyle/>
          <a:p>
            <a:fld id="{536A649B-BD08-4C8C-9CE6-D12549798C06}" type="slidenum">
              <a:rPr lang="de-DE" smtClean="0"/>
              <a:t>‹Nr.›</a:t>
            </a:fld>
            <a:endParaRPr lang="de-DE"/>
          </a:p>
        </p:txBody>
      </p:sp>
    </p:spTree>
    <p:extLst>
      <p:ext uri="{BB962C8B-B14F-4D97-AF65-F5344CB8AC3E}">
        <p14:creationId xmlns:p14="http://schemas.microsoft.com/office/powerpoint/2010/main" val="403236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6A0924E-D756-4D12-AD2F-E384D812077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6B3D9FA-9444-4A62-B8B0-97065B02274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A56456B-93E7-49FC-B3BF-FA34437E5F3D}"/>
              </a:ext>
            </a:extLst>
          </p:cNvPr>
          <p:cNvSpPr>
            <a:spLocks noGrp="1"/>
          </p:cNvSpPr>
          <p:nvPr>
            <p:ph type="dt" sz="half" idx="10"/>
          </p:nvPr>
        </p:nvSpPr>
        <p:spPr/>
        <p:txBody>
          <a:bodyPr/>
          <a:lstStyle/>
          <a:p>
            <a:fld id="{A89BC695-969E-4481-8054-94C336A79AD6}" type="datetimeFigureOut">
              <a:rPr lang="de-DE" smtClean="0"/>
              <a:t>10.01.2021</a:t>
            </a:fld>
            <a:endParaRPr lang="de-DE"/>
          </a:p>
        </p:txBody>
      </p:sp>
      <p:sp>
        <p:nvSpPr>
          <p:cNvPr id="5" name="Fußzeilenplatzhalter 4">
            <a:extLst>
              <a:ext uri="{FF2B5EF4-FFF2-40B4-BE49-F238E27FC236}">
                <a16:creationId xmlns:a16="http://schemas.microsoft.com/office/drawing/2014/main" id="{4CD09034-D030-45DF-8EEF-2935ACA9665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B9A01E-9872-4C85-8B32-669B32B93953}"/>
              </a:ext>
            </a:extLst>
          </p:cNvPr>
          <p:cNvSpPr>
            <a:spLocks noGrp="1"/>
          </p:cNvSpPr>
          <p:nvPr>
            <p:ph type="sldNum" sz="quarter" idx="12"/>
          </p:nvPr>
        </p:nvSpPr>
        <p:spPr/>
        <p:txBody>
          <a:bodyPr/>
          <a:lstStyle/>
          <a:p>
            <a:fld id="{536A649B-BD08-4C8C-9CE6-D12549798C06}" type="slidenum">
              <a:rPr lang="de-DE" smtClean="0"/>
              <a:t>‹Nr.›</a:t>
            </a:fld>
            <a:endParaRPr lang="de-DE"/>
          </a:p>
        </p:txBody>
      </p:sp>
    </p:spTree>
    <p:extLst>
      <p:ext uri="{BB962C8B-B14F-4D97-AF65-F5344CB8AC3E}">
        <p14:creationId xmlns:p14="http://schemas.microsoft.com/office/powerpoint/2010/main" val="68156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D052D-4859-4F8E-9843-491D9A42B23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AB9421F-D4CB-41F6-907B-E2D63186AA9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D973673-A417-467F-8F4A-CAC3B887D672}"/>
              </a:ext>
            </a:extLst>
          </p:cNvPr>
          <p:cNvSpPr>
            <a:spLocks noGrp="1"/>
          </p:cNvSpPr>
          <p:nvPr>
            <p:ph type="dt" sz="half" idx="10"/>
          </p:nvPr>
        </p:nvSpPr>
        <p:spPr/>
        <p:txBody>
          <a:bodyPr/>
          <a:lstStyle/>
          <a:p>
            <a:fld id="{A89BC695-969E-4481-8054-94C336A79AD6}" type="datetimeFigureOut">
              <a:rPr lang="de-DE" smtClean="0"/>
              <a:t>10.01.2021</a:t>
            </a:fld>
            <a:endParaRPr lang="de-DE"/>
          </a:p>
        </p:txBody>
      </p:sp>
      <p:sp>
        <p:nvSpPr>
          <p:cNvPr id="5" name="Fußzeilenplatzhalter 4">
            <a:extLst>
              <a:ext uri="{FF2B5EF4-FFF2-40B4-BE49-F238E27FC236}">
                <a16:creationId xmlns:a16="http://schemas.microsoft.com/office/drawing/2014/main" id="{66CB6A9C-DD7C-47F6-A2C7-8F731704D46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66E7E8-535C-4319-B1E6-529A555C619A}"/>
              </a:ext>
            </a:extLst>
          </p:cNvPr>
          <p:cNvSpPr>
            <a:spLocks noGrp="1"/>
          </p:cNvSpPr>
          <p:nvPr>
            <p:ph type="sldNum" sz="quarter" idx="12"/>
          </p:nvPr>
        </p:nvSpPr>
        <p:spPr/>
        <p:txBody>
          <a:bodyPr/>
          <a:lstStyle/>
          <a:p>
            <a:fld id="{536A649B-BD08-4C8C-9CE6-D12549798C06}" type="slidenum">
              <a:rPr lang="de-DE" smtClean="0"/>
              <a:t>‹Nr.›</a:t>
            </a:fld>
            <a:endParaRPr lang="de-DE"/>
          </a:p>
        </p:txBody>
      </p:sp>
    </p:spTree>
    <p:extLst>
      <p:ext uri="{BB962C8B-B14F-4D97-AF65-F5344CB8AC3E}">
        <p14:creationId xmlns:p14="http://schemas.microsoft.com/office/powerpoint/2010/main" val="422233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0EE7B-4DA0-41DD-B4FA-72BC47DBA3C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F6ACFEC-9AC5-4D58-BC1E-A28582B10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7732B36-7577-4AEF-A40B-D1CC096020C1}"/>
              </a:ext>
            </a:extLst>
          </p:cNvPr>
          <p:cNvSpPr>
            <a:spLocks noGrp="1"/>
          </p:cNvSpPr>
          <p:nvPr>
            <p:ph type="dt" sz="half" idx="10"/>
          </p:nvPr>
        </p:nvSpPr>
        <p:spPr/>
        <p:txBody>
          <a:bodyPr/>
          <a:lstStyle/>
          <a:p>
            <a:fld id="{A89BC695-969E-4481-8054-94C336A79AD6}" type="datetimeFigureOut">
              <a:rPr lang="de-DE" smtClean="0"/>
              <a:t>10.01.2021</a:t>
            </a:fld>
            <a:endParaRPr lang="de-DE"/>
          </a:p>
        </p:txBody>
      </p:sp>
      <p:sp>
        <p:nvSpPr>
          <p:cNvPr id="5" name="Fußzeilenplatzhalter 4">
            <a:extLst>
              <a:ext uri="{FF2B5EF4-FFF2-40B4-BE49-F238E27FC236}">
                <a16:creationId xmlns:a16="http://schemas.microsoft.com/office/drawing/2014/main" id="{CF0CBE76-26C2-41A2-8EA3-D3853E1810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B8CB731-32C9-4109-BC94-A63E8CA0DDAD}"/>
              </a:ext>
            </a:extLst>
          </p:cNvPr>
          <p:cNvSpPr>
            <a:spLocks noGrp="1"/>
          </p:cNvSpPr>
          <p:nvPr>
            <p:ph type="sldNum" sz="quarter" idx="12"/>
          </p:nvPr>
        </p:nvSpPr>
        <p:spPr/>
        <p:txBody>
          <a:bodyPr/>
          <a:lstStyle/>
          <a:p>
            <a:fld id="{536A649B-BD08-4C8C-9CE6-D12549798C06}" type="slidenum">
              <a:rPr lang="de-DE" smtClean="0"/>
              <a:t>‹Nr.›</a:t>
            </a:fld>
            <a:endParaRPr lang="de-DE"/>
          </a:p>
        </p:txBody>
      </p:sp>
    </p:spTree>
    <p:extLst>
      <p:ext uri="{BB962C8B-B14F-4D97-AF65-F5344CB8AC3E}">
        <p14:creationId xmlns:p14="http://schemas.microsoft.com/office/powerpoint/2010/main" val="186755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B721C-C8C2-4620-8FA6-79F96FD4671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A443ED5-F244-480D-BB3C-B04E2A38A79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145133A-EC4D-4F6D-A872-159CC73C408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22A220F-D625-4C68-98E5-8E39E784652E}"/>
              </a:ext>
            </a:extLst>
          </p:cNvPr>
          <p:cNvSpPr>
            <a:spLocks noGrp="1"/>
          </p:cNvSpPr>
          <p:nvPr>
            <p:ph type="dt" sz="half" idx="10"/>
          </p:nvPr>
        </p:nvSpPr>
        <p:spPr/>
        <p:txBody>
          <a:bodyPr/>
          <a:lstStyle/>
          <a:p>
            <a:fld id="{A89BC695-969E-4481-8054-94C336A79AD6}" type="datetimeFigureOut">
              <a:rPr lang="de-DE" smtClean="0"/>
              <a:t>10.01.2021</a:t>
            </a:fld>
            <a:endParaRPr lang="de-DE"/>
          </a:p>
        </p:txBody>
      </p:sp>
      <p:sp>
        <p:nvSpPr>
          <p:cNvPr id="6" name="Fußzeilenplatzhalter 5">
            <a:extLst>
              <a:ext uri="{FF2B5EF4-FFF2-40B4-BE49-F238E27FC236}">
                <a16:creationId xmlns:a16="http://schemas.microsoft.com/office/drawing/2014/main" id="{0D4813B7-483F-4CEC-A1E0-862856DC054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FC1E5C-9C48-4680-9963-5261F681B546}"/>
              </a:ext>
            </a:extLst>
          </p:cNvPr>
          <p:cNvSpPr>
            <a:spLocks noGrp="1"/>
          </p:cNvSpPr>
          <p:nvPr>
            <p:ph type="sldNum" sz="quarter" idx="12"/>
          </p:nvPr>
        </p:nvSpPr>
        <p:spPr/>
        <p:txBody>
          <a:bodyPr/>
          <a:lstStyle/>
          <a:p>
            <a:fld id="{536A649B-BD08-4C8C-9CE6-D12549798C06}" type="slidenum">
              <a:rPr lang="de-DE" smtClean="0"/>
              <a:t>‹Nr.›</a:t>
            </a:fld>
            <a:endParaRPr lang="de-DE"/>
          </a:p>
        </p:txBody>
      </p:sp>
    </p:spTree>
    <p:extLst>
      <p:ext uri="{BB962C8B-B14F-4D97-AF65-F5344CB8AC3E}">
        <p14:creationId xmlns:p14="http://schemas.microsoft.com/office/powerpoint/2010/main" val="364718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D508DE-3A62-4C48-93BC-E0A99F9A458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CC4EC8F-4840-43F0-BC1E-2D46A8E04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16A99BA-30A5-4D93-B845-5EDE6DD2902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B8DE34A-4D9A-41B3-B4A2-DB3CC00509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7689D4F-42E6-49D6-9A2E-DA63AD31C93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CFA3F2C-5F19-4E52-98C0-613791AB55B3}"/>
              </a:ext>
            </a:extLst>
          </p:cNvPr>
          <p:cNvSpPr>
            <a:spLocks noGrp="1"/>
          </p:cNvSpPr>
          <p:nvPr>
            <p:ph type="dt" sz="half" idx="10"/>
          </p:nvPr>
        </p:nvSpPr>
        <p:spPr/>
        <p:txBody>
          <a:bodyPr/>
          <a:lstStyle/>
          <a:p>
            <a:fld id="{A89BC695-969E-4481-8054-94C336A79AD6}" type="datetimeFigureOut">
              <a:rPr lang="de-DE" smtClean="0"/>
              <a:t>10.01.2021</a:t>
            </a:fld>
            <a:endParaRPr lang="de-DE"/>
          </a:p>
        </p:txBody>
      </p:sp>
      <p:sp>
        <p:nvSpPr>
          <p:cNvPr id="8" name="Fußzeilenplatzhalter 7">
            <a:extLst>
              <a:ext uri="{FF2B5EF4-FFF2-40B4-BE49-F238E27FC236}">
                <a16:creationId xmlns:a16="http://schemas.microsoft.com/office/drawing/2014/main" id="{32AF75ED-2187-48AF-B901-6C9B2737310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5D2B917-72B4-4F6C-9521-7317699E96E1}"/>
              </a:ext>
            </a:extLst>
          </p:cNvPr>
          <p:cNvSpPr>
            <a:spLocks noGrp="1"/>
          </p:cNvSpPr>
          <p:nvPr>
            <p:ph type="sldNum" sz="quarter" idx="12"/>
          </p:nvPr>
        </p:nvSpPr>
        <p:spPr/>
        <p:txBody>
          <a:bodyPr/>
          <a:lstStyle/>
          <a:p>
            <a:fld id="{536A649B-BD08-4C8C-9CE6-D12549798C06}" type="slidenum">
              <a:rPr lang="de-DE" smtClean="0"/>
              <a:t>‹Nr.›</a:t>
            </a:fld>
            <a:endParaRPr lang="de-DE"/>
          </a:p>
        </p:txBody>
      </p:sp>
    </p:spTree>
    <p:extLst>
      <p:ext uri="{BB962C8B-B14F-4D97-AF65-F5344CB8AC3E}">
        <p14:creationId xmlns:p14="http://schemas.microsoft.com/office/powerpoint/2010/main" val="406732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F1CFC-E703-4AE3-872A-FA118475DAC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5ED71E9-D498-4179-8817-4739A077EAA4}"/>
              </a:ext>
            </a:extLst>
          </p:cNvPr>
          <p:cNvSpPr>
            <a:spLocks noGrp="1"/>
          </p:cNvSpPr>
          <p:nvPr>
            <p:ph type="dt" sz="half" idx="10"/>
          </p:nvPr>
        </p:nvSpPr>
        <p:spPr/>
        <p:txBody>
          <a:bodyPr/>
          <a:lstStyle/>
          <a:p>
            <a:fld id="{A89BC695-969E-4481-8054-94C336A79AD6}" type="datetimeFigureOut">
              <a:rPr lang="de-DE" smtClean="0"/>
              <a:t>10.01.2021</a:t>
            </a:fld>
            <a:endParaRPr lang="de-DE"/>
          </a:p>
        </p:txBody>
      </p:sp>
      <p:sp>
        <p:nvSpPr>
          <p:cNvPr id="4" name="Fußzeilenplatzhalter 3">
            <a:extLst>
              <a:ext uri="{FF2B5EF4-FFF2-40B4-BE49-F238E27FC236}">
                <a16:creationId xmlns:a16="http://schemas.microsoft.com/office/drawing/2014/main" id="{E37B6AA7-FCA4-4D46-9CE8-D54E3E5F2F9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79D89C2-42E3-4613-B4C8-0FD837E8DFEB}"/>
              </a:ext>
            </a:extLst>
          </p:cNvPr>
          <p:cNvSpPr>
            <a:spLocks noGrp="1"/>
          </p:cNvSpPr>
          <p:nvPr>
            <p:ph type="sldNum" sz="quarter" idx="12"/>
          </p:nvPr>
        </p:nvSpPr>
        <p:spPr/>
        <p:txBody>
          <a:bodyPr/>
          <a:lstStyle/>
          <a:p>
            <a:fld id="{536A649B-BD08-4C8C-9CE6-D12549798C06}" type="slidenum">
              <a:rPr lang="de-DE" smtClean="0"/>
              <a:t>‹Nr.›</a:t>
            </a:fld>
            <a:endParaRPr lang="de-DE"/>
          </a:p>
        </p:txBody>
      </p:sp>
    </p:spTree>
    <p:extLst>
      <p:ext uri="{BB962C8B-B14F-4D97-AF65-F5344CB8AC3E}">
        <p14:creationId xmlns:p14="http://schemas.microsoft.com/office/powerpoint/2010/main" val="397561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FCD023E-401B-48FA-BFA8-5C30BEA406C1}"/>
              </a:ext>
            </a:extLst>
          </p:cNvPr>
          <p:cNvSpPr>
            <a:spLocks noGrp="1"/>
          </p:cNvSpPr>
          <p:nvPr>
            <p:ph type="dt" sz="half" idx="10"/>
          </p:nvPr>
        </p:nvSpPr>
        <p:spPr/>
        <p:txBody>
          <a:bodyPr/>
          <a:lstStyle/>
          <a:p>
            <a:fld id="{A89BC695-969E-4481-8054-94C336A79AD6}" type="datetimeFigureOut">
              <a:rPr lang="de-DE" smtClean="0"/>
              <a:t>10.01.2021</a:t>
            </a:fld>
            <a:endParaRPr lang="de-DE"/>
          </a:p>
        </p:txBody>
      </p:sp>
      <p:sp>
        <p:nvSpPr>
          <p:cNvPr id="3" name="Fußzeilenplatzhalter 2">
            <a:extLst>
              <a:ext uri="{FF2B5EF4-FFF2-40B4-BE49-F238E27FC236}">
                <a16:creationId xmlns:a16="http://schemas.microsoft.com/office/drawing/2014/main" id="{CB3169FD-3286-425A-AE47-273319FF688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6381744-2F40-4917-BE6F-90A396EE256D}"/>
              </a:ext>
            </a:extLst>
          </p:cNvPr>
          <p:cNvSpPr>
            <a:spLocks noGrp="1"/>
          </p:cNvSpPr>
          <p:nvPr>
            <p:ph type="sldNum" sz="quarter" idx="12"/>
          </p:nvPr>
        </p:nvSpPr>
        <p:spPr/>
        <p:txBody>
          <a:bodyPr/>
          <a:lstStyle/>
          <a:p>
            <a:fld id="{536A649B-BD08-4C8C-9CE6-D12549798C06}" type="slidenum">
              <a:rPr lang="de-DE" smtClean="0"/>
              <a:t>‹Nr.›</a:t>
            </a:fld>
            <a:endParaRPr lang="de-DE"/>
          </a:p>
        </p:txBody>
      </p:sp>
    </p:spTree>
    <p:extLst>
      <p:ext uri="{BB962C8B-B14F-4D97-AF65-F5344CB8AC3E}">
        <p14:creationId xmlns:p14="http://schemas.microsoft.com/office/powerpoint/2010/main" val="296692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64345-9776-40FE-B76B-D43E491EED8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D070D40-1CB6-487B-A786-6D4F02969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47F5050-8E27-4527-833C-3BDE10275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D1145A6-E298-4B32-8051-40D6870CC3BB}"/>
              </a:ext>
            </a:extLst>
          </p:cNvPr>
          <p:cNvSpPr>
            <a:spLocks noGrp="1"/>
          </p:cNvSpPr>
          <p:nvPr>
            <p:ph type="dt" sz="half" idx="10"/>
          </p:nvPr>
        </p:nvSpPr>
        <p:spPr/>
        <p:txBody>
          <a:bodyPr/>
          <a:lstStyle/>
          <a:p>
            <a:fld id="{A89BC695-969E-4481-8054-94C336A79AD6}" type="datetimeFigureOut">
              <a:rPr lang="de-DE" smtClean="0"/>
              <a:t>10.01.2021</a:t>
            </a:fld>
            <a:endParaRPr lang="de-DE"/>
          </a:p>
        </p:txBody>
      </p:sp>
      <p:sp>
        <p:nvSpPr>
          <p:cNvPr id="6" name="Fußzeilenplatzhalter 5">
            <a:extLst>
              <a:ext uri="{FF2B5EF4-FFF2-40B4-BE49-F238E27FC236}">
                <a16:creationId xmlns:a16="http://schemas.microsoft.com/office/drawing/2014/main" id="{F4B195B7-2BDA-401C-8BA9-1059D5A025F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B6D1589-A7CD-47E1-A01F-1D546DAECF9D}"/>
              </a:ext>
            </a:extLst>
          </p:cNvPr>
          <p:cNvSpPr>
            <a:spLocks noGrp="1"/>
          </p:cNvSpPr>
          <p:nvPr>
            <p:ph type="sldNum" sz="quarter" idx="12"/>
          </p:nvPr>
        </p:nvSpPr>
        <p:spPr/>
        <p:txBody>
          <a:bodyPr/>
          <a:lstStyle/>
          <a:p>
            <a:fld id="{536A649B-BD08-4C8C-9CE6-D12549798C06}" type="slidenum">
              <a:rPr lang="de-DE" smtClean="0"/>
              <a:t>‹Nr.›</a:t>
            </a:fld>
            <a:endParaRPr lang="de-DE"/>
          </a:p>
        </p:txBody>
      </p:sp>
    </p:spTree>
    <p:extLst>
      <p:ext uri="{BB962C8B-B14F-4D97-AF65-F5344CB8AC3E}">
        <p14:creationId xmlns:p14="http://schemas.microsoft.com/office/powerpoint/2010/main" val="312896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DAC20-8EE2-4493-8A57-B309DDD9D89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F97A7CB-694B-4D42-9816-4A67B41D2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D317B04-5369-406F-B2C0-A47A37233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43391B4-D6B1-480E-BEB0-BD4954B07910}"/>
              </a:ext>
            </a:extLst>
          </p:cNvPr>
          <p:cNvSpPr>
            <a:spLocks noGrp="1"/>
          </p:cNvSpPr>
          <p:nvPr>
            <p:ph type="dt" sz="half" idx="10"/>
          </p:nvPr>
        </p:nvSpPr>
        <p:spPr/>
        <p:txBody>
          <a:bodyPr/>
          <a:lstStyle/>
          <a:p>
            <a:fld id="{A89BC695-969E-4481-8054-94C336A79AD6}" type="datetimeFigureOut">
              <a:rPr lang="de-DE" smtClean="0"/>
              <a:t>10.01.2021</a:t>
            </a:fld>
            <a:endParaRPr lang="de-DE"/>
          </a:p>
        </p:txBody>
      </p:sp>
      <p:sp>
        <p:nvSpPr>
          <p:cNvPr id="6" name="Fußzeilenplatzhalter 5">
            <a:extLst>
              <a:ext uri="{FF2B5EF4-FFF2-40B4-BE49-F238E27FC236}">
                <a16:creationId xmlns:a16="http://schemas.microsoft.com/office/drawing/2014/main" id="{433F0DF0-C77E-407B-B93F-9C0BB47F730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E376787-E2EB-4F17-AABD-27E36B9261E9}"/>
              </a:ext>
            </a:extLst>
          </p:cNvPr>
          <p:cNvSpPr>
            <a:spLocks noGrp="1"/>
          </p:cNvSpPr>
          <p:nvPr>
            <p:ph type="sldNum" sz="quarter" idx="12"/>
          </p:nvPr>
        </p:nvSpPr>
        <p:spPr/>
        <p:txBody>
          <a:bodyPr/>
          <a:lstStyle/>
          <a:p>
            <a:fld id="{536A649B-BD08-4C8C-9CE6-D12549798C06}" type="slidenum">
              <a:rPr lang="de-DE" smtClean="0"/>
              <a:t>‹Nr.›</a:t>
            </a:fld>
            <a:endParaRPr lang="de-DE"/>
          </a:p>
        </p:txBody>
      </p:sp>
    </p:spTree>
    <p:extLst>
      <p:ext uri="{BB962C8B-B14F-4D97-AF65-F5344CB8AC3E}">
        <p14:creationId xmlns:p14="http://schemas.microsoft.com/office/powerpoint/2010/main" val="226456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9D905AB-EA15-4670-B358-21FC0151F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F49FCDC-E107-41FC-8BB3-67EF2382E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0E922F-ABEB-4770-A9A3-C2802F14D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BC695-969E-4481-8054-94C336A79AD6}" type="datetimeFigureOut">
              <a:rPr lang="de-DE" smtClean="0"/>
              <a:t>10.01.2021</a:t>
            </a:fld>
            <a:endParaRPr lang="de-DE"/>
          </a:p>
        </p:txBody>
      </p:sp>
      <p:sp>
        <p:nvSpPr>
          <p:cNvPr id="5" name="Fußzeilenplatzhalter 4">
            <a:extLst>
              <a:ext uri="{FF2B5EF4-FFF2-40B4-BE49-F238E27FC236}">
                <a16:creationId xmlns:a16="http://schemas.microsoft.com/office/drawing/2014/main" id="{4B0A582A-3896-4EAC-9DAC-9F607B3D77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4C90FD6-19EA-469A-83E3-6C0671A3D3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A649B-BD08-4C8C-9CE6-D12549798C06}" type="slidenum">
              <a:rPr lang="de-DE" smtClean="0"/>
              <a:t>‹Nr.›</a:t>
            </a:fld>
            <a:endParaRPr lang="de-DE"/>
          </a:p>
        </p:txBody>
      </p:sp>
    </p:spTree>
    <p:extLst>
      <p:ext uri="{BB962C8B-B14F-4D97-AF65-F5344CB8AC3E}">
        <p14:creationId xmlns:p14="http://schemas.microsoft.com/office/powerpoint/2010/main" val="2011469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acebook.com/22738684968/posts/10151408678484969/" TargetMode="External"/><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templeinstitute.org/" TargetMode="External"/><Relationship Id="rId4" Type="http://schemas.openxmlformats.org/officeDocument/2006/relationships/hyperlink" Target="http://ariejehuda.de/prophetie/zeichen-der-zeit/der-dritte-tempel/" TargetMode="External"/><Relationship Id="rId9"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ieren 34">
            <a:extLst>
              <a:ext uri="{FF2B5EF4-FFF2-40B4-BE49-F238E27FC236}">
                <a16:creationId xmlns:a16="http://schemas.microsoft.com/office/drawing/2014/main" id="{FE6CB78E-C4E0-466D-9596-FA5A6CF67084}"/>
              </a:ext>
            </a:extLst>
          </p:cNvPr>
          <p:cNvGrpSpPr/>
          <p:nvPr/>
        </p:nvGrpSpPr>
        <p:grpSpPr>
          <a:xfrm>
            <a:off x="6423588" y="2254251"/>
            <a:ext cx="527050" cy="968368"/>
            <a:chOff x="5858614" y="2026363"/>
            <a:chExt cx="527050" cy="2259169"/>
          </a:xfrm>
        </p:grpSpPr>
        <p:sp>
          <p:nvSpPr>
            <p:cNvPr id="36" name="Pfeil: nach unten 35">
              <a:extLst>
                <a:ext uri="{FF2B5EF4-FFF2-40B4-BE49-F238E27FC236}">
                  <a16:creationId xmlns:a16="http://schemas.microsoft.com/office/drawing/2014/main" id="{881BA593-1161-40DA-BFB1-E81858DDF3DA}"/>
                </a:ext>
              </a:extLst>
            </p:cNvPr>
            <p:cNvSpPr/>
            <p:nvPr/>
          </p:nvSpPr>
          <p:spPr>
            <a:xfrm>
              <a:off x="5858614" y="2026363"/>
              <a:ext cx="527050" cy="2259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de-DE"/>
            </a:p>
          </p:txBody>
        </p:sp>
        <p:sp>
          <p:nvSpPr>
            <p:cNvPr id="37" name="Pfeil: nach unten 36">
              <a:extLst>
                <a:ext uri="{FF2B5EF4-FFF2-40B4-BE49-F238E27FC236}">
                  <a16:creationId xmlns:a16="http://schemas.microsoft.com/office/drawing/2014/main" id="{E4D9180E-D55F-40DC-BE0A-43FCFFD52D54}"/>
                </a:ext>
              </a:extLst>
            </p:cNvPr>
            <p:cNvSpPr/>
            <p:nvPr/>
          </p:nvSpPr>
          <p:spPr>
            <a:xfrm>
              <a:off x="5935365" y="2026363"/>
              <a:ext cx="373548" cy="225916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endParaRPr lang="de-DE">
                <a:solidFill>
                  <a:schemeClr val="tx1"/>
                </a:solidFill>
              </a:endParaRPr>
            </a:p>
          </p:txBody>
        </p:sp>
      </p:grpSp>
      <p:sp>
        <p:nvSpPr>
          <p:cNvPr id="32" name="Wolke 31">
            <a:extLst>
              <a:ext uri="{FF2B5EF4-FFF2-40B4-BE49-F238E27FC236}">
                <a16:creationId xmlns:a16="http://schemas.microsoft.com/office/drawing/2014/main" id="{97611129-BFF6-41F8-B7CA-1C5A3E4606FB}"/>
              </a:ext>
            </a:extLst>
          </p:cNvPr>
          <p:cNvSpPr/>
          <p:nvPr/>
        </p:nvSpPr>
        <p:spPr>
          <a:xfrm>
            <a:off x="6158253" y="1857374"/>
            <a:ext cx="1009650" cy="660400"/>
          </a:xfrm>
          <a:prstGeom prst="cloud">
            <a:avLst/>
          </a:prstGeom>
          <a:solidFill>
            <a:schemeClr val="bg1"/>
          </a:solidFill>
          <a:ln w="19050">
            <a:solidFill>
              <a:schemeClr val="accent1">
                <a:shade val="50000"/>
              </a:schemeClr>
            </a:solidFill>
          </a:ln>
          <a:effectLst>
            <a:outerShdw dir="5400000" sx="116000" sy="116000" algn="t" rotWithShape="0">
              <a:srgbClr val="FFFF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Wolke 26">
            <a:extLst>
              <a:ext uri="{FF2B5EF4-FFF2-40B4-BE49-F238E27FC236}">
                <a16:creationId xmlns:a16="http://schemas.microsoft.com/office/drawing/2014/main" id="{A3A802DA-574C-4691-A72E-1FE939F3E7FD}"/>
              </a:ext>
            </a:extLst>
          </p:cNvPr>
          <p:cNvSpPr/>
          <p:nvPr/>
        </p:nvSpPr>
        <p:spPr>
          <a:xfrm>
            <a:off x="3699491" y="1930631"/>
            <a:ext cx="1009650" cy="6604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180-Grad 16">
            <a:extLst>
              <a:ext uri="{FF2B5EF4-FFF2-40B4-BE49-F238E27FC236}">
                <a16:creationId xmlns:a16="http://schemas.microsoft.com/office/drawing/2014/main" id="{B2680354-9430-4739-8D24-08801EBE46D3}"/>
              </a:ext>
            </a:extLst>
          </p:cNvPr>
          <p:cNvSpPr/>
          <p:nvPr/>
        </p:nvSpPr>
        <p:spPr>
          <a:xfrm rot="10800000" flipH="1">
            <a:off x="3669688" y="1152757"/>
            <a:ext cx="750689" cy="1206500"/>
          </a:xfrm>
          <a:prstGeom prst="uturnArrow">
            <a:avLst>
              <a:gd name="adj1" fmla="val 39380"/>
              <a:gd name="adj2" fmla="val 24577"/>
              <a:gd name="adj3" fmla="val 42764"/>
              <a:gd name="adj4" fmla="val 43750"/>
              <a:gd name="adj5" fmla="val 995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t" anchorCtr="0"/>
          <a:lstStyle/>
          <a:p>
            <a:pPr algn="ctr"/>
            <a:r>
              <a:rPr lang="de-DE">
                <a:solidFill>
                  <a:schemeClr val="tx1"/>
                </a:solidFill>
              </a:rPr>
              <a:t>Christus</a:t>
            </a:r>
          </a:p>
        </p:txBody>
      </p:sp>
      <p:sp>
        <p:nvSpPr>
          <p:cNvPr id="4" name="Pfeil: Fünfeck 3">
            <a:extLst>
              <a:ext uri="{FF2B5EF4-FFF2-40B4-BE49-F238E27FC236}">
                <a16:creationId xmlns:a16="http://schemas.microsoft.com/office/drawing/2014/main" id="{D9C7D832-04C8-4231-8419-AA92354213E7}"/>
              </a:ext>
            </a:extLst>
          </p:cNvPr>
          <p:cNvSpPr/>
          <p:nvPr/>
        </p:nvSpPr>
        <p:spPr>
          <a:xfrm rot="10800000">
            <a:off x="1274536" y="3327396"/>
            <a:ext cx="3116816" cy="533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3B94E20-F468-4E9B-8B3B-9FB95FAF6CBE}"/>
              </a:ext>
            </a:extLst>
          </p:cNvPr>
          <p:cNvSpPr/>
          <p:nvPr/>
        </p:nvSpPr>
        <p:spPr>
          <a:xfrm>
            <a:off x="4470966" y="3327395"/>
            <a:ext cx="2178050" cy="533401"/>
          </a:xfrm>
          <a:prstGeom prst="rect">
            <a:avLst/>
          </a:prstGeom>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0073469-2B48-4D68-9194-F61714C32E88}"/>
              </a:ext>
            </a:extLst>
          </p:cNvPr>
          <p:cNvSpPr/>
          <p:nvPr/>
        </p:nvSpPr>
        <p:spPr>
          <a:xfrm>
            <a:off x="6728630" y="3327397"/>
            <a:ext cx="330200" cy="5334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F260DF4C-29E9-400A-848B-F9A3411BA8C5}"/>
              </a:ext>
            </a:extLst>
          </p:cNvPr>
          <p:cNvSpPr/>
          <p:nvPr/>
        </p:nvSpPr>
        <p:spPr>
          <a:xfrm>
            <a:off x="7138444" y="3327397"/>
            <a:ext cx="3286125" cy="5334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Rechteck 8">
            <a:extLst>
              <a:ext uri="{FF2B5EF4-FFF2-40B4-BE49-F238E27FC236}">
                <a16:creationId xmlns:a16="http://schemas.microsoft.com/office/drawing/2014/main" id="{3184EE1F-7E72-4BA2-9D69-0427227B4663}"/>
              </a:ext>
            </a:extLst>
          </p:cNvPr>
          <p:cNvSpPr/>
          <p:nvPr/>
        </p:nvSpPr>
        <p:spPr>
          <a:xfrm>
            <a:off x="10497753" y="3327397"/>
            <a:ext cx="376238" cy="5334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Fünfeck 9">
            <a:extLst>
              <a:ext uri="{FF2B5EF4-FFF2-40B4-BE49-F238E27FC236}">
                <a16:creationId xmlns:a16="http://schemas.microsoft.com/office/drawing/2014/main" id="{BCDD478F-EBBD-449F-A964-7EA8391C2E42}"/>
              </a:ext>
            </a:extLst>
          </p:cNvPr>
          <p:cNvSpPr/>
          <p:nvPr/>
        </p:nvSpPr>
        <p:spPr>
          <a:xfrm>
            <a:off x="10947175" y="3327399"/>
            <a:ext cx="1052512" cy="533401"/>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946B0E33-5159-4474-BE47-0B8BFECD4882}"/>
              </a:ext>
            </a:extLst>
          </p:cNvPr>
          <p:cNvSpPr txBox="1"/>
          <p:nvPr/>
        </p:nvSpPr>
        <p:spPr>
          <a:xfrm>
            <a:off x="2315695" y="3363262"/>
            <a:ext cx="1358901" cy="461665"/>
          </a:xfrm>
          <a:prstGeom prst="rect">
            <a:avLst/>
          </a:prstGeom>
          <a:noFill/>
        </p:spPr>
        <p:txBody>
          <a:bodyPr wrap="square" rtlCol="0">
            <a:spAutoFit/>
          </a:bodyPr>
          <a:lstStyle/>
          <a:p>
            <a:r>
              <a:rPr lang="de-DE" sz="2400"/>
              <a:t>„Heute“</a:t>
            </a:r>
            <a:endParaRPr lang="de-DE"/>
          </a:p>
        </p:txBody>
      </p:sp>
      <p:sp>
        <p:nvSpPr>
          <p:cNvPr id="12" name="Pfeil: nach unten 11">
            <a:extLst>
              <a:ext uri="{FF2B5EF4-FFF2-40B4-BE49-F238E27FC236}">
                <a16:creationId xmlns:a16="http://schemas.microsoft.com/office/drawing/2014/main" id="{B7B34B50-E8AF-4D3F-9B4C-2421B6D1B39F}"/>
              </a:ext>
            </a:extLst>
          </p:cNvPr>
          <p:cNvSpPr/>
          <p:nvPr/>
        </p:nvSpPr>
        <p:spPr>
          <a:xfrm>
            <a:off x="779235" y="2254250"/>
            <a:ext cx="527050" cy="139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a:t>Geburt</a:t>
            </a:r>
          </a:p>
        </p:txBody>
      </p:sp>
      <p:sp>
        <p:nvSpPr>
          <p:cNvPr id="13" name="Textfeld 12">
            <a:extLst>
              <a:ext uri="{FF2B5EF4-FFF2-40B4-BE49-F238E27FC236}">
                <a16:creationId xmlns:a16="http://schemas.microsoft.com/office/drawing/2014/main" id="{5B4F22FC-38B0-469D-932C-52B3D79E7059}"/>
              </a:ext>
            </a:extLst>
          </p:cNvPr>
          <p:cNvSpPr txBox="1"/>
          <p:nvPr/>
        </p:nvSpPr>
        <p:spPr>
          <a:xfrm>
            <a:off x="4612451" y="3909025"/>
            <a:ext cx="1811137" cy="1200329"/>
          </a:xfrm>
          <a:prstGeom prst="rect">
            <a:avLst/>
          </a:prstGeom>
          <a:noFill/>
        </p:spPr>
        <p:txBody>
          <a:bodyPr wrap="none" rtlCol="0">
            <a:spAutoFit/>
          </a:bodyPr>
          <a:lstStyle/>
          <a:p>
            <a:r>
              <a:rPr lang="de-DE" dirty="0">
                <a:solidFill>
                  <a:schemeClr val="bg1">
                    <a:lumMod val="50000"/>
                  </a:schemeClr>
                </a:solidFill>
              </a:rPr>
              <a:t>70. Jahrwoche* =</a:t>
            </a:r>
          </a:p>
          <a:p>
            <a:r>
              <a:rPr lang="de-DE" dirty="0">
                <a:solidFill>
                  <a:schemeClr val="bg1">
                    <a:lumMod val="50000"/>
                  </a:schemeClr>
                </a:solidFill>
              </a:rPr>
              <a:t>7 Jahre Drangsal</a:t>
            </a:r>
          </a:p>
          <a:p>
            <a:pPr algn="ctr"/>
            <a:r>
              <a:rPr lang="de-DE" dirty="0"/>
              <a:t>„Tag des HERRN“</a:t>
            </a:r>
          </a:p>
          <a:p>
            <a:pPr algn="ctr"/>
            <a:endParaRPr lang="de-DE" dirty="0"/>
          </a:p>
        </p:txBody>
      </p:sp>
      <p:sp>
        <p:nvSpPr>
          <p:cNvPr id="14" name="Stern: 6 Zacken 13">
            <a:extLst>
              <a:ext uri="{FF2B5EF4-FFF2-40B4-BE49-F238E27FC236}">
                <a16:creationId xmlns:a16="http://schemas.microsoft.com/office/drawing/2014/main" id="{3A8FB9A3-16FB-44EC-B87E-C27AFD223CB0}"/>
              </a:ext>
            </a:extLst>
          </p:cNvPr>
          <p:cNvSpPr/>
          <p:nvPr/>
        </p:nvSpPr>
        <p:spPr>
          <a:xfrm>
            <a:off x="896710" y="1882773"/>
            <a:ext cx="292100" cy="32385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unten 15">
            <a:extLst>
              <a:ext uri="{FF2B5EF4-FFF2-40B4-BE49-F238E27FC236}">
                <a16:creationId xmlns:a16="http://schemas.microsoft.com/office/drawing/2014/main" id="{2E0F81BF-B2C8-4D83-85CC-E92A8B933681}"/>
              </a:ext>
            </a:extLst>
          </p:cNvPr>
          <p:cNvSpPr/>
          <p:nvPr/>
        </p:nvSpPr>
        <p:spPr>
          <a:xfrm rot="10800000">
            <a:off x="3986904" y="1832204"/>
            <a:ext cx="527050" cy="139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dirty="0"/>
              <a:t>Gläubigen</a:t>
            </a:r>
          </a:p>
        </p:txBody>
      </p:sp>
      <p:sp>
        <p:nvSpPr>
          <p:cNvPr id="20" name="Textfeld 19">
            <a:extLst>
              <a:ext uri="{FF2B5EF4-FFF2-40B4-BE49-F238E27FC236}">
                <a16:creationId xmlns:a16="http://schemas.microsoft.com/office/drawing/2014/main" id="{9B2D757F-09D1-43F9-91E9-B22F9D0C3AC3}"/>
              </a:ext>
            </a:extLst>
          </p:cNvPr>
          <p:cNvSpPr txBox="1"/>
          <p:nvPr/>
        </p:nvSpPr>
        <p:spPr>
          <a:xfrm rot="16200000">
            <a:off x="4312947" y="1864489"/>
            <a:ext cx="1359731" cy="646331"/>
          </a:xfrm>
          <a:prstGeom prst="rect">
            <a:avLst/>
          </a:prstGeom>
          <a:noFill/>
        </p:spPr>
        <p:txBody>
          <a:bodyPr wrap="none" rtlCol="0">
            <a:spAutoFit/>
          </a:bodyPr>
          <a:lstStyle/>
          <a:p>
            <a:pPr algn="r"/>
            <a:r>
              <a:rPr lang="de-DE">
                <a:solidFill>
                  <a:schemeClr val="accent1">
                    <a:lumMod val="75000"/>
                  </a:schemeClr>
                </a:solidFill>
              </a:rPr>
              <a:t>Richterstuhl </a:t>
            </a:r>
          </a:p>
          <a:p>
            <a:r>
              <a:rPr lang="de-DE">
                <a:solidFill>
                  <a:schemeClr val="accent1">
                    <a:lumMod val="75000"/>
                  </a:schemeClr>
                </a:solidFill>
              </a:rPr>
              <a:t>des Christus</a:t>
            </a:r>
          </a:p>
        </p:txBody>
      </p:sp>
      <p:sp>
        <p:nvSpPr>
          <p:cNvPr id="21" name="Textfeld 20">
            <a:extLst>
              <a:ext uri="{FF2B5EF4-FFF2-40B4-BE49-F238E27FC236}">
                <a16:creationId xmlns:a16="http://schemas.microsoft.com/office/drawing/2014/main" id="{056D63D0-1AB7-4C46-AC66-193DAC39FCE9}"/>
              </a:ext>
            </a:extLst>
          </p:cNvPr>
          <p:cNvSpPr txBox="1"/>
          <p:nvPr/>
        </p:nvSpPr>
        <p:spPr>
          <a:xfrm rot="16200000">
            <a:off x="5209735" y="1870933"/>
            <a:ext cx="1346844" cy="646331"/>
          </a:xfrm>
          <a:prstGeom prst="rect">
            <a:avLst/>
          </a:prstGeom>
          <a:noFill/>
        </p:spPr>
        <p:txBody>
          <a:bodyPr wrap="none" rtlCol="0">
            <a:spAutoFit/>
          </a:bodyPr>
          <a:lstStyle/>
          <a:p>
            <a:pPr algn="ctr"/>
            <a:r>
              <a:rPr lang="de-DE"/>
              <a:t>Hochzeit </a:t>
            </a:r>
          </a:p>
          <a:p>
            <a:pPr algn="ctr"/>
            <a:r>
              <a:rPr lang="de-DE"/>
              <a:t>des Lammes</a:t>
            </a:r>
          </a:p>
        </p:txBody>
      </p:sp>
      <p:pic>
        <p:nvPicPr>
          <p:cNvPr id="23" name="Grafik 22" descr="Ein Bild, das schwarz enthält.&#10;&#10;Automatisch generierte Beschreibung">
            <a:extLst>
              <a:ext uri="{FF2B5EF4-FFF2-40B4-BE49-F238E27FC236}">
                <a16:creationId xmlns:a16="http://schemas.microsoft.com/office/drawing/2014/main" id="{F0093727-6FE7-4E75-87D0-5F117EB54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107" y="1060757"/>
            <a:ext cx="551410" cy="420269"/>
          </a:xfrm>
          <a:prstGeom prst="rect">
            <a:avLst/>
          </a:prstGeom>
        </p:spPr>
      </p:pic>
      <p:pic>
        <p:nvPicPr>
          <p:cNvPr id="25" name="Grafik 24">
            <a:extLst>
              <a:ext uri="{FF2B5EF4-FFF2-40B4-BE49-F238E27FC236}">
                <a16:creationId xmlns:a16="http://schemas.microsoft.com/office/drawing/2014/main" id="{A94D871A-7952-4735-8CC4-1C4B4EDE8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9762" y="1109043"/>
            <a:ext cx="566561" cy="345220"/>
          </a:xfrm>
          <a:prstGeom prst="rect">
            <a:avLst/>
          </a:prstGeom>
        </p:spPr>
      </p:pic>
      <p:grpSp>
        <p:nvGrpSpPr>
          <p:cNvPr id="29" name="Gruppieren 28">
            <a:extLst>
              <a:ext uri="{FF2B5EF4-FFF2-40B4-BE49-F238E27FC236}">
                <a16:creationId xmlns:a16="http://schemas.microsoft.com/office/drawing/2014/main" id="{2354E11D-DCE4-4FC0-A29F-F7C83C53A6C5}"/>
              </a:ext>
            </a:extLst>
          </p:cNvPr>
          <p:cNvGrpSpPr/>
          <p:nvPr/>
        </p:nvGrpSpPr>
        <p:grpSpPr>
          <a:xfrm>
            <a:off x="6415600" y="915113"/>
            <a:ext cx="527050" cy="1402637"/>
            <a:chOff x="5858614" y="2026363"/>
            <a:chExt cx="527050" cy="2259169"/>
          </a:xfrm>
        </p:grpSpPr>
        <p:sp>
          <p:nvSpPr>
            <p:cNvPr id="28" name="Pfeil: nach unten 27">
              <a:extLst>
                <a:ext uri="{FF2B5EF4-FFF2-40B4-BE49-F238E27FC236}">
                  <a16:creationId xmlns:a16="http://schemas.microsoft.com/office/drawing/2014/main" id="{E350CD71-4347-4F08-B3F2-C3DDBF778921}"/>
                </a:ext>
              </a:extLst>
            </p:cNvPr>
            <p:cNvSpPr/>
            <p:nvPr/>
          </p:nvSpPr>
          <p:spPr>
            <a:xfrm>
              <a:off x="5858614" y="2026363"/>
              <a:ext cx="527050" cy="2259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de-DE"/>
            </a:p>
          </p:txBody>
        </p:sp>
        <p:sp>
          <p:nvSpPr>
            <p:cNvPr id="26" name="Pfeil: nach unten 25">
              <a:extLst>
                <a:ext uri="{FF2B5EF4-FFF2-40B4-BE49-F238E27FC236}">
                  <a16:creationId xmlns:a16="http://schemas.microsoft.com/office/drawing/2014/main" id="{3A0CF98D-3742-43E3-8D35-0C1DBEF33608}"/>
                </a:ext>
              </a:extLst>
            </p:cNvPr>
            <p:cNvSpPr/>
            <p:nvPr/>
          </p:nvSpPr>
          <p:spPr>
            <a:xfrm>
              <a:off x="5935365" y="2026363"/>
              <a:ext cx="373548" cy="225916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de-DE">
                  <a:solidFill>
                    <a:schemeClr val="tx1"/>
                  </a:solidFill>
                </a:rPr>
                <a:t>Christus</a:t>
              </a:r>
            </a:p>
          </p:txBody>
        </p:sp>
      </p:grpSp>
      <p:sp>
        <p:nvSpPr>
          <p:cNvPr id="31" name="Geschweifte Klammer links 30">
            <a:extLst>
              <a:ext uri="{FF2B5EF4-FFF2-40B4-BE49-F238E27FC236}">
                <a16:creationId xmlns:a16="http://schemas.microsoft.com/office/drawing/2014/main" id="{DF935633-F7E3-4ABA-85DA-BD185D17C7E3}"/>
              </a:ext>
            </a:extLst>
          </p:cNvPr>
          <p:cNvSpPr/>
          <p:nvPr/>
        </p:nvSpPr>
        <p:spPr>
          <a:xfrm rot="5400000">
            <a:off x="5370074" y="-463110"/>
            <a:ext cx="171793" cy="2386089"/>
          </a:xfrm>
          <a:prstGeom prst="leftBrace">
            <a:avLst>
              <a:gd name="adj1" fmla="val 51127"/>
              <a:gd name="adj2" fmla="val 4955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 name="Textfeld 32">
            <a:extLst>
              <a:ext uri="{FF2B5EF4-FFF2-40B4-BE49-F238E27FC236}">
                <a16:creationId xmlns:a16="http://schemas.microsoft.com/office/drawing/2014/main" id="{F64CABA6-EC06-41E5-B6D6-065AB11B8245}"/>
              </a:ext>
            </a:extLst>
          </p:cNvPr>
          <p:cNvSpPr txBox="1"/>
          <p:nvPr/>
        </p:nvSpPr>
        <p:spPr>
          <a:xfrm>
            <a:off x="4363523" y="145491"/>
            <a:ext cx="2249142" cy="369332"/>
          </a:xfrm>
          <a:prstGeom prst="rect">
            <a:avLst/>
          </a:prstGeom>
          <a:noFill/>
        </p:spPr>
        <p:txBody>
          <a:bodyPr wrap="none" rtlCol="0">
            <a:spAutoFit/>
          </a:bodyPr>
          <a:lstStyle/>
          <a:p>
            <a:r>
              <a:rPr lang="de-DE" dirty="0"/>
              <a:t>Zweites Kommen Jesu</a:t>
            </a:r>
            <a:endParaRPr lang="de-DE" i="1" dirty="0"/>
          </a:p>
        </p:txBody>
      </p:sp>
      <p:sp>
        <p:nvSpPr>
          <p:cNvPr id="45" name="Textfeld 44">
            <a:extLst>
              <a:ext uri="{FF2B5EF4-FFF2-40B4-BE49-F238E27FC236}">
                <a16:creationId xmlns:a16="http://schemas.microsoft.com/office/drawing/2014/main" id="{16222D9E-B7AB-4B67-A24E-357B5C28DE45}"/>
              </a:ext>
            </a:extLst>
          </p:cNvPr>
          <p:cNvSpPr txBox="1"/>
          <p:nvPr/>
        </p:nvSpPr>
        <p:spPr>
          <a:xfrm rot="16200000">
            <a:off x="9520118" y="1993912"/>
            <a:ext cx="2207784" cy="530915"/>
          </a:xfrm>
          <a:prstGeom prst="rect">
            <a:avLst/>
          </a:prstGeom>
          <a:noFill/>
        </p:spPr>
        <p:txBody>
          <a:bodyPr wrap="none" rtlCol="0">
            <a:spAutoFit/>
          </a:bodyPr>
          <a:lstStyle/>
          <a:p>
            <a:r>
              <a:rPr lang="de-DE"/>
              <a:t>Großer weißer Thron </a:t>
            </a:r>
          </a:p>
          <a:p>
            <a:pPr algn="ctr"/>
            <a:r>
              <a:rPr lang="de-DE" sz="1050">
                <a:solidFill>
                  <a:schemeClr val="bg1">
                    <a:lumMod val="75000"/>
                  </a:schemeClr>
                </a:solidFill>
              </a:rPr>
              <a:t>(Offb 20,11-15)</a:t>
            </a:r>
          </a:p>
        </p:txBody>
      </p:sp>
      <p:sp>
        <p:nvSpPr>
          <p:cNvPr id="46" name="Textfeld 45">
            <a:extLst>
              <a:ext uri="{FF2B5EF4-FFF2-40B4-BE49-F238E27FC236}">
                <a16:creationId xmlns:a16="http://schemas.microsoft.com/office/drawing/2014/main" id="{4CC41D6E-503C-4900-903B-DD61750F90D0}"/>
              </a:ext>
            </a:extLst>
          </p:cNvPr>
          <p:cNvSpPr txBox="1"/>
          <p:nvPr/>
        </p:nvSpPr>
        <p:spPr>
          <a:xfrm>
            <a:off x="6328385" y="3965564"/>
            <a:ext cx="1116011" cy="923330"/>
          </a:xfrm>
          <a:prstGeom prst="rect">
            <a:avLst/>
          </a:prstGeom>
          <a:noFill/>
        </p:spPr>
        <p:txBody>
          <a:bodyPr wrap="square" rtlCol="0">
            <a:spAutoFit/>
          </a:bodyPr>
          <a:lstStyle/>
          <a:p>
            <a:pPr algn="ctr"/>
            <a:r>
              <a:rPr lang="de-DE">
                <a:solidFill>
                  <a:srgbClr val="C00000"/>
                </a:solidFill>
              </a:rPr>
              <a:t>Gericht </a:t>
            </a:r>
          </a:p>
          <a:p>
            <a:pPr algn="ctr"/>
            <a:r>
              <a:rPr lang="de-DE">
                <a:solidFill>
                  <a:srgbClr val="C00000"/>
                </a:solidFill>
              </a:rPr>
              <a:t>der </a:t>
            </a:r>
          </a:p>
          <a:p>
            <a:pPr algn="ctr"/>
            <a:r>
              <a:rPr lang="de-DE">
                <a:solidFill>
                  <a:srgbClr val="C00000"/>
                </a:solidFill>
              </a:rPr>
              <a:t>Völker</a:t>
            </a:r>
          </a:p>
        </p:txBody>
      </p:sp>
      <p:sp>
        <p:nvSpPr>
          <p:cNvPr id="49" name="Textfeld 48">
            <a:extLst>
              <a:ext uri="{FF2B5EF4-FFF2-40B4-BE49-F238E27FC236}">
                <a16:creationId xmlns:a16="http://schemas.microsoft.com/office/drawing/2014/main" id="{95E9B5A5-45DF-4B92-8B05-C73328CE5BB4}"/>
              </a:ext>
            </a:extLst>
          </p:cNvPr>
          <p:cNvSpPr txBox="1"/>
          <p:nvPr/>
        </p:nvSpPr>
        <p:spPr>
          <a:xfrm>
            <a:off x="10222700" y="3957052"/>
            <a:ext cx="926344" cy="923330"/>
          </a:xfrm>
          <a:prstGeom prst="rect">
            <a:avLst/>
          </a:prstGeom>
          <a:noFill/>
        </p:spPr>
        <p:txBody>
          <a:bodyPr wrap="none" rtlCol="0">
            <a:spAutoFit/>
          </a:bodyPr>
          <a:lstStyle/>
          <a:p>
            <a:pPr algn="ctr"/>
            <a:r>
              <a:rPr lang="de-DE"/>
              <a:t>Gericht </a:t>
            </a:r>
          </a:p>
          <a:p>
            <a:pPr algn="ctr"/>
            <a:r>
              <a:rPr lang="de-DE"/>
              <a:t>der </a:t>
            </a:r>
          </a:p>
          <a:p>
            <a:pPr algn="ctr"/>
            <a:r>
              <a:rPr lang="de-DE"/>
              <a:t>Toten</a:t>
            </a:r>
          </a:p>
        </p:txBody>
      </p:sp>
      <p:cxnSp>
        <p:nvCxnSpPr>
          <p:cNvPr id="48" name="Gerade Verbindung mit Pfeil 47">
            <a:extLst>
              <a:ext uri="{FF2B5EF4-FFF2-40B4-BE49-F238E27FC236}">
                <a16:creationId xmlns:a16="http://schemas.microsoft.com/office/drawing/2014/main" id="{ACA4CE64-B244-44DC-92E9-C4B315CACD66}"/>
              </a:ext>
            </a:extLst>
          </p:cNvPr>
          <p:cNvCxnSpPr/>
          <p:nvPr/>
        </p:nvCxnSpPr>
        <p:spPr>
          <a:xfrm>
            <a:off x="712127" y="5606980"/>
            <a:ext cx="111179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Gerader Verbinder 51">
            <a:extLst>
              <a:ext uri="{FF2B5EF4-FFF2-40B4-BE49-F238E27FC236}">
                <a16:creationId xmlns:a16="http://schemas.microsoft.com/office/drawing/2014/main" id="{ECC82C55-497B-427C-B7FE-FA4581B71FCA}"/>
              </a:ext>
            </a:extLst>
          </p:cNvPr>
          <p:cNvCxnSpPr/>
          <p:nvPr/>
        </p:nvCxnSpPr>
        <p:spPr>
          <a:xfrm>
            <a:off x="1034729" y="5489279"/>
            <a:ext cx="0" cy="22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C437869D-25B2-4FA6-9DBA-05F28276B0D1}"/>
              </a:ext>
            </a:extLst>
          </p:cNvPr>
          <p:cNvCxnSpPr/>
          <p:nvPr/>
        </p:nvCxnSpPr>
        <p:spPr>
          <a:xfrm>
            <a:off x="1403823" y="5493871"/>
            <a:ext cx="0" cy="22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371AD54A-470D-40A8-A6A0-F6604D834AD1}"/>
              </a:ext>
            </a:extLst>
          </p:cNvPr>
          <p:cNvCxnSpPr/>
          <p:nvPr/>
        </p:nvCxnSpPr>
        <p:spPr>
          <a:xfrm>
            <a:off x="3468420" y="5497443"/>
            <a:ext cx="0" cy="22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4BED3F2D-3581-425C-9B6A-1C9C7C582FD9}"/>
              </a:ext>
            </a:extLst>
          </p:cNvPr>
          <p:cNvCxnSpPr/>
          <p:nvPr/>
        </p:nvCxnSpPr>
        <p:spPr>
          <a:xfrm>
            <a:off x="6663078" y="5461621"/>
            <a:ext cx="0" cy="226218"/>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83136394-FAA4-4C7E-A1BC-B7EB9E7E4AA9}"/>
              </a:ext>
            </a:extLst>
          </p:cNvPr>
          <p:cNvSpPr txBox="1"/>
          <p:nvPr/>
        </p:nvSpPr>
        <p:spPr>
          <a:xfrm>
            <a:off x="1194471" y="5762901"/>
            <a:ext cx="367408" cy="307777"/>
          </a:xfrm>
          <a:prstGeom prst="rect">
            <a:avLst/>
          </a:prstGeom>
          <a:noFill/>
        </p:spPr>
        <p:txBody>
          <a:bodyPr wrap="none" rtlCol="0">
            <a:spAutoFit/>
          </a:bodyPr>
          <a:lstStyle/>
          <a:p>
            <a:r>
              <a:rPr lang="de-DE" sz="1400"/>
              <a:t>70</a:t>
            </a:r>
            <a:endParaRPr lang="de-DE"/>
          </a:p>
        </p:txBody>
      </p:sp>
      <p:sp>
        <p:nvSpPr>
          <p:cNvPr id="59" name="Textfeld 58">
            <a:extLst>
              <a:ext uri="{FF2B5EF4-FFF2-40B4-BE49-F238E27FC236}">
                <a16:creationId xmlns:a16="http://schemas.microsoft.com/office/drawing/2014/main" id="{C18D96C0-E4B2-498C-B88B-173124FC3D1D}"/>
              </a:ext>
            </a:extLst>
          </p:cNvPr>
          <p:cNvSpPr txBox="1"/>
          <p:nvPr/>
        </p:nvSpPr>
        <p:spPr>
          <a:xfrm>
            <a:off x="3179269" y="5723661"/>
            <a:ext cx="550151" cy="307777"/>
          </a:xfrm>
          <a:prstGeom prst="rect">
            <a:avLst/>
          </a:prstGeom>
          <a:noFill/>
        </p:spPr>
        <p:txBody>
          <a:bodyPr wrap="none" rtlCol="0">
            <a:spAutoFit/>
          </a:bodyPr>
          <a:lstStyle/>
          <a:p>
            <a:r>
              <a:rPr lang="de-DE" sz="1400"/>
              <a:t>1948</a:t>
            </a:r>
            <a:endParaRPr lang="de-DE"/>
          </a:p>
        </p:txBody>
      </p:sp>
      <p:sp>
        <p:nvSpPr>
          <p:cNvPr id="60" name="Textfeld 59">
            <a:extLst>
              <a:ext uri="{FF2B5EF4-FFF2-40B4-BE49-F238E27FC236}">
                <a16:creationId xmlns:a16="http://schemas.microsoft.com/office/drawing/2014/main" id="{8A281367-1CD8-4133-8489-0B2512D021B0}"/>
              </a:ext>
            </a:extLst>
          </p:cNvPr>
          <p:cNvSpPr txBox="1"/>
          <p:nvPr/>
        </p:nvSpPr>
        <p:spPr>
          <a:xfrm>
            <a:off x="6553102" y="5723659"/>
            <a:ext cx="268022" cy="307777"/>
          </a:xfrm>
          <a:prstGeom prst="rect">
            <a:avLst/>
          </a:prstGeom>
          <a:noFill/>
        </p:spPr>
        <p:txBody>
          <a:bodyPr wrap="none" rtlCol="0">
            <a:spAutoFit/>
          </a:bodyPr>
          <a:lstStyle/>
          <a:p>
            <a:r>
              <a:rPr lang="de-DE" sz="1400"/>
              <a:t>?</a:t>
            </a:r>
          </a:p>
        </p:txBody>
      </p:sp>
      <p:cxnSp>
        <p:nvCxnSpPr>
          <p:cNvPr id="61" name="Gerader Verbinder 60">
            <a:extLst>
              <a:ext uri="{FF2B5EF4-FFF2-40B4-BE49-F238E27FC236}">
                <a16:creationId xmlns:a16="http://schemas.microsoft.com/office/drawing/2014/main" id="{03275587-01BE-4894-A074-4F8F388E4248}"/>
              </a:ext>
            </a:extLst>
          </p:cNvPr>
          <p:cNvCxnSpPr/>
          <p:nvPr/>
        </p:nvCxnSpPr>
        <p:spPr>
          <a:xfrm>
            <a:off x="3005143" y="5497443"/>
            <a:ext cx="0" cy="226218"/>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22DEABF9-848B-4147-BE0B-F82F3321DF01}"/>
              </a:ext>
            </a:extLst>
          </p:cNvPr>
          <p:cNvSpPr txBox="1"/>
          <p:nvPr/>
        </p:nvSpPr>
        <p:spPr>
          <a:xfrm>
            <a:off x="896710" y="5753920"/>
            <a:ext cx="276038" cy="307777"/>
          </a:xfrm>
          <a:prstGeom prst="rect">
            <a:avLst/>
          </a:prstGeom>
          <a:noFill/>
        </p:spPr>
        <p:txBody>
          <a:bodyPr wrap="none" rtlCol="0">
            <a:spAutoFit/>
          </a:bodyPr>
          <a:lstStyle/>
          <a:p>
            <a:r>
              <a:rPr lang="de-DE" sz="1400"/>
              <a:t>0</a:t>
            </a:r>
            <a:endParaRPr lang="de-DE"/>
          </a:p>
        </p:txBody>
      </p:sp>
      <p:sp>
        <p:nvSpPr>
          <p:cNvPr id="63" name="Textfeld 62">
            <a:extLst>
              <a:ext uri="{FF2B5EF4-FFF2-40B4-BE49-F238E27FC236}">
                <a16:creationId xmlns:a16="http://schemas.microsoft.com/office/drawing/2014/main" id="{CF721B49-90E4-4623-9674-1BD203489080}"/>
              </a:ext>
            </a:extLst>
          </p:cNvPr>
          <p:cNvSpPr txBox="1"/>
          <p:nvPr/>
        </p:nvSpPr>
        <p:spPr>
          <a:xfrm>
            <a:off x="2700581" y="5723661"/>
            <a:ext cx="604654" cy="523220"/>
          </a:xfrm>
          <a:prstGeom prst="rect">
            <a:avLst/>
          </a:prstGeom>
          <a:noFill/>
        </p:spPr>
        <p:txBody>
          <a:bodyPr wrap="none" rtlCol="0">
            <a:spAutoFit/>
          </a:bodyPr>
          <a:lstStyle/>
          <a:p>
            <a:pPr algn="ctr"/>
            <a:r>
              <a:rPr lang="de-DE" sz="1400"/>
              <a:t>1914-</a:t>
            </a:r>
          </a:p>
          <a:p>
            <a:pPr algn="ctr"/>
            <a:r>
              <a:rPr lang="de-DE" sz="1400"/>
              <a:t>45</a:t>
            </a:r>
            <a:endParaRPr lang="de-DE"/>
          </a:p>
        </p:txBody>
      </p:sp>
      <p:sp>
        <p:nvSpPr>
          <p:cNvPr id="54" name="Textfeld 53">
            <a:extLst>
              <a:ext uri="{FF2B5EF4-FFF2-40B4-BE49-F238E27FC236}">
                <a16:creationId xmlns:a16="http://schemas.microsoft.com/office/drawing/2014/main" id="{A679DFEE-4BFB-4CB6-934D-DD7B4232CFB3}"/>
              </a:ext>
            </a:extLst>
          </p:cNvPr>
          <p:cNvSpPr txBox="1"/>
          <p:nvPr/>
        </p:nvSpPr>
        <p:spPr>
          <a:xfrm rot="16200000">
            <a:off x="469418" y="4500351"/>
            <a:ext cx="1819857" cy="307777"/>
          </a:xfrm>
          <a:prstGeom prst="rect">
            <a:avLst/>
          </a:prstGeom>
          <a:noFill/>
        </p:spPr>
        <p:txBody>
          <a:bodyPr wrap="none" rtlCol="0">
            <a:spAutoFit/>
          </a:bodyPr>
          <a:lstStyle/>
          <a:p>
            <a:r>
              <a:rPr lang="de-DE" sz="1400" dirty="0"/>
              <a:t>Zerstörung Jerusalems</a:t>
            </a:r>
          </a:p>
        </p:txBody>
      </p:sp>
      <p:sp>
        <p:nvSpPr>
          <p:cNvPr id="65" name="Textfeld 64">
            <a:extLst>
              <a:ext uri="{FF2B5EF4-FFF2-40B4-BE49-F238E27FC236}">
                <a16:creationId xmlns:a16="http://schemas.microsoft.com/office/drawing/2014/main" id="{D48245F6-4C64-4C8A-80B5-8AC675D67452}"/>
              </a:ext>
            </a:extLst>
          </p:cNvPr>
          <p:cNvSpPr txBox="1"/>
          <p:nvPr/>
        </p:nvSpPr>
        <p:spPr>
          <a:xfrm rot="16200000">
            <a:off x="2557206" y="4862983"/>
            <a:ext cx="891398" cy="307777"/>
          </a:xfrm>
          <a:prstGeom prst="rect">
            <a:avLst/>
          </a:prstGeom>
          <a:noFill/>
        </p:spPr>
        <p:txBody>
          <a:bodyPr wrap="none" rtlCol="0">
            <a:spAutoFit/>
          </a:bodyPr>
          <a:lstStyle/>
          <a:p>
            <a:r>
              <a:rPr lang="de-DE" sz="1400"/>
              <a:t>Weltkrieg</a:t>
            </a:r>
          </a:p>
        </p:txBody>
      </p:sp>
      <p:sp>
        <p:nvSpPr>
          <p:cNvPr id="66" name="Textfeld 65">
            <a:extLst>
              <a:ext uri="{FF2B5EF4-FFF2-40B4-BE49-F238E27FC236}">
                <a16:creationId xmlns:a16="http://schemas.microsoft.com/office/drawing/2014/main" id="{4986C9F3-6E65-4FDE-8A2B-6894EC6D6D0B}"/>
              </a:ext>
            </a:extLst>
          </p:cNvPr>
          <p:cNvSpPr txBox="1"/>
          <p:nvPr/>
        </p:nvSpPr>
        <p:spPr>
          <a:xfrm rot="16200000">
            <a:off x="2974239" y="4832103"/>
            <a:ext cx="989886" cy="307777"/>
          </a:xfrm>
          <a:prstGeom prst="rect">
            <a:avLst/>
          </a:prstGeom>
          <a:noFill/>
        </p:spPr>
        <p:txBody>
          <a:bodyPr wrap="none" rtlCol="0">
            <a:spAutoFit/>
          </a:bodyPr>
          <a:lstStyle/>
          <a:p>
            <a:r>
              <a:rPr lang="de-DE" sz="1400"/>
              <a:t>Staat Israel</a:t>
            </a:r>
          </a:p>
        </p:txBody>
      </p:sp>
      <p:sp>
        <p:nvSpPr>
          <p:cNvPr id="67" name="Textfeld 66">
            <a:extLst>
              <a:ext uri="{FF2B5EF4-FFF2-40B4-BE49-F238E27FC236}">
                <a16:creationId xmlns:a16="http://schemas.microsoft.com/office/drawing/2014/main" id="{86C92994-E8C7-4DC6-8672-D460DA71E3B0}"/>
              </a:ext>
            </a:extLst>
          </p:cNvPr>
          <p:cNvSpPr txBox="1"/>
          <p:nvPr/>
        </p:nvSpPr>
        <p:spPr>
          <a:xfrm rot="16200000">
            <a:off x="3489023" y="4845958"/>
            <a:ext cx="991041" cy="307777"/>
          </a:xfrm>
          <a:prstGeom prst="rect">
            <a:avLst/>
          </a:prstGeom>
          <a:noFill/>
        </p:spPr>
        <p:txBody>
          <a:bodyPr wrap="none" rtlCol="0">
            <a:spAutoFit/>
          </a:bodyPr>
          <a:lstStyle/>
          <a:p>
            <a:r>
              <a:rPr lang="de-DE" sz="1400"/>
              <a:t>Tempelbau</a:t>
            </a:r>
          </a:p>
        </p:txBody>
      </p:sp>
      <p:sp>
        <p:nvSpPr>
          <p:cNvPr id="58" name="Textfeld 57">
            <a:extLst>
              <a:ext uri="{FF2B5EF4-FFF2-40B4-BE49-F238E27FC236}">
                <a16:creationId xmlns:a16="http://schemas.microsoft.com/office/drawing/2014/main" id="{E68EBF2A-8E38-4931-9B0F-48CD7445545C}"/>
              </a:ext>
            </a:extLst>
          </p:cNvPr>
          <p:cNvSpPr txBox="1"/>
          <p:nvPr/>
        </p:nvSpPr>
        <p:spPr>
          <a:xfrm>
            <a:off x="4388145" y="5716267"/>
            <a:ext cx="2199898" cy="307777"/>
          </a:xfrm>
          <a:prstGeom prst="rect">
            <a:avLst/>
          </a:prstGeom>
          <a:noFill/>
        </p:spPr>
        <p:txBody>
          <a:bodyPr wrap="none" rtlCol="0">
            <a:spAutoFit/>
          </a:bodyPr>
          <a:lstStyle/>
          <a:p>
            <a:r>
              <a:rPr lang="de-DE" sz="1400" i="1" dirty="0"/>
              <a:t>„Diese Generation“ </a:t>
            </a:r>
            <a:r>
              <a:rPr lang="de-DE" sz="1050" i="1" dirty="0">
                <a:solidFill>
                  <a:schemeClr val="bg1">
                    <a:lumMod val="75000"/>
                  </a:schemeClr>
                </a:solidFill>
              </a:rPr>
              <a:t>(</a:t>
            </a:r>
            <a:r>
              <a:rPr lang="de-DE" sz="1050" i="1" dirty="0" err="1">
                <a:solidFill>
                  <a:schemeClr val="bg1">
                    <a:lumMod val="75000"/>
                  </a:schemeClr>
                </a:solidFill>
              </a:rPr>
              <a:t>Mt</a:t>
            </a:r>
            <a:r>
              <a:rPr lang="de-DE" sz="1050" i="1" dirty="0">
                <a:solidFill>
                  <a:schemeClr val="bg1">
                    <a:lumMod val="75000"/>
                  </a:schemeClr>
                </a:solidFill>
              </a:rPr>
              <a:t> 24,34)</a:t>
            </a:r>
          </a:p>
        </p:txBody>
      </p:sp>
      <p:cxnSp>
        <p:nvCxnSpPr>
          <p:cNvPr id="70" name="Gerader Verbinder 69">
            <a:extLst>
              <a:ext uri="{FF2B5EF4-FFF2-40B4-BE49-F238E27FC236}">
                <a16:creationId xmlns:a16="http://schemas.microsoft.com/office/drawing/2014/main" id="{79762F4F-F561-4582-ACAD-F4D663053324}"/>
              </a:ext>
            </a:extLst>
          </p:cNvPr>
          <p:cNvCxnSpPr/>
          <p:nvPr/>
        </p:nvCxnSpPr>
        <p:spPr>
          <a:xfrm>
            <a:off x="4239362" y="5489279"/>
            <a:ext cx="0" cy="22621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feld 71">
            <a:extLst>
              <a:ext uri="{FF2B5EF4-FFF2-40B4-BE49-F238E27FC236}">
                <a16:creationId xmlns:a16="http://schemas.microsoft.com/office/drawing/2014/main" id="{551EA3C7-2580-4DDA-8BA7-BB08407423D6}"/>
              </a:ext>
            </a:extLst>
          </p:cNvPr>
          <p:cNvSpPr txBox="1"/>
          <p:nvPr/>
        </p:nvSpPr>
        <p:spPr>
          <a:xfrm>
            <a:off x="4565250" y="3360047"/>
            <a:ext cx="2105702" cy="461665"/>
          </a:xfrm>
          <a:prstGeom prst="rect">
            <a:avLst/>
          </a:prstGeom>
          <a:noFill/>
        </p:spPr>
        <p:txBody>
          <a:bodyPr wrap="square">
            <a:spAutoFit/>
          </a:bodyPr>
          <a:lstStyle/>
          <a:p>
            <a:pPr algn="ctr"/>
            <a:r>
              <a:rPr lang="de-DE" sz="2400">
                <a:solidFill>
                  <a:schemeClr val="bg1"/>
                </a:solidFill>
              </a:rPr>
              <a:t>Zorn Gottes</a:t>
            </a:r>
          </a:p>
        </p:txBody>
      </p:sp>
      <p:sp>
        <p:nvSpPr>
          <p:cNvPr id="74" name="Textfeld 73">
            <a:extLst>
              <a:ext uri="{FF2B5EF4-FFF2-40B4-BE49-F238E27FC236}">
                <a16:creationId xmlns:a16="http://schemas.microsoft.com/office/drawing/2014/main" id="{7449D18E-6B0B-4665-9F6B-89F30BB89A9A}"/>
              </a:ext>
            </a:extLst>
          </p:cNvPr>
          <p:cNvSpPr txBox="1"/>
          <p:nvPr/>
        </p:nvSpPr>
        <p:spPr>
          <a:xfrm>
            <a:off x="7330025" y="3372929"/>
            <a:ext cx="2892675" cy="461665"/>
          </a:xfrm>
          <a:prstGeom prst="rect">
            <a:avLst/>
          </a:prstGeom>
          <a:noFill/>
        </p:spPr>
        <p:txBody>
          <a:bodyPr wrap="square">
            <a:spAutoFit/>
          </a:bodyPr>
          <a:lstStyle/>
          <a:p>
            <a:pPr algn="ctr"/>
            <a:r>
              <a:rPr lang="de-DE" sz="2400" dirty="0">
                <a:solidFill>
                  <a:schemeClr val="tx1"/>
                </a:solidFill>
              </a:rPr>
              <a:t>1000-jähriges Reich</a:t>
            </a:r>
          </a:p>
        </p:txBody>
      </p:sp>
      <p:sp>
        <p:nvSpPr>
          <p:cNvPr id="71" name="Textfeld 70">
            <a:extLst>
              <a:ext uri="{FF2B5EF4-FFF2-40B4-BE49-F238E27FC236}">
                <a16:creationId xmlns:a16="http://schemas.microsoft.com/office/drawing/2014/main" id="{F1A26584-2D7B-4F3D-A89C-6B5AEB890212}"/>
              </a:ext>
            </a:extLst>
          </p:cNvPr>
          <p:cNvSpPr txBox="1"/>
          <p:nvPr/>
        </p:nvSpPr>
        <p:spPr>
          <a:xfrm rot="20696134">
            <a:off x="2069427" y="4162822"/>
            <a:ext cx="2006831" cy="276999"/>
          </a:xfrm>
          <a:prstGeom prst="rect">
            <a:avLst/>
          </a:prstGeom>
          <a:noFill/>
        </p:spPr>
        <p:txBody>
          <a:bodyPr wrap="none" rtlCol="0">
            <a:spAutoFit/>
          </a:bodyPr>
          <a:lstStyle/>
          <a:p>
            <a:r>
              <a:rPr lang="de-DE" sz="1200" i="1" dirty="0"/>
              <a:t>„Nation gegen Nation“ </a:t>
            </a:r>
            <a:r>
              <a:rPr lang="de-DE" sz="1050" i="1" dirty="0">
                <a:solidFill>
                  <a:schemeClr val="bg1">
                    <a:lumMod val="75000"/>
                  </a:schemeClr>
                </a:solidFill>
              </a:rPr>
              <a:t>(24,7)</a:t>
            </a:r>
          </a:p>
        </p:txBody>
      </p:sp>
      <p:sp>
        <p:nvSpPr>
          <p:cNvPr id="76" name="Textfeld 75">
            <a:extLst>
              <a:ext uri="{FF2B5EF4-FFF2-40B4-BE49-F238E27FC236}">
                <a16:creationId xmlns:a16="http://schemas.microsoft.com/office/drawing/2014/main" id="{31198041-0DB2-439E-BB66-FF42EFFE7873}"/>
              </a:ext>
            </a:extLst>
          </p:cNvPr>
          <p:cNvSpPr txBox="1"/>
          <p:nvPr/>
        </p:nvSpPr>
        <p:spPr>
          <a:xfrm rot="20696134">
            <a:off x="2699552" y="4243255"/>
            <a:ext cx="1554080" cy="276999"/>
          </a:xfrm>
          <a:prstGeom prst="rect">
            <a:avLst/>
          </a:prstGeom>
          <a:noFill/>
        </p:spPr>
        <p:txBody>
          <a:bodyPr wrap="none" rtlCol="0">
            <a:spAutoFit/>
          </a:bodyPr>
          <a:lstStyle/>
          <a:p>
            <a:r>
              <a:rPr lang="de-DE" sz="1200" i="1"/>
              <a:t>„Feigenbaum“ </a:t>
            </a:r>
            <a:r>
              <a:rPr lang="de-DE" sz="1050" i="1">
                <a:solidFill>
                  <a:schemeClr val="bg1">
                    <a:lumMod val="75000"/>
                  </a:schemeClr>
                </a:solidFill>
              </a:rPr>
              <a:t>(24,32)</a:t>
            </a:r>
          </a:p>
        </p:txBody>
      </p:sp>
      <p:grpSp>
        <p:nvGrpSpPr>
          <p:cNvPr id="78" name="Gruppieren 77">
            <a:extLst>
              <a:ext uri="{FF2B5EF4-FFF2-40B4-BE49-F238E27FC236}">
                <a16:creationId xmlns:a16="http://schemas.microsoft.com/office/drawing/2014/main" id="{B67C2A5F-76E5-4ED2-B751-B87E328E5810}"/>
              </a:ext>
            </a:extLst>
          </p:cNvPr>
          <p:cNvGrpSpPr/>
          <p:nvPr/>
        </p:nvGrpSpPr>
        <p:grpSpPr>
          <a:xfrm>
            <a:off x="103383" y="65287"/>
            <a:ext cx="1997854" cy="1220939"/>
            <a:chOff x="106603" y="124167"/>
            <a:chExt cx="2657771" cy="1015505"/>
          </a:xfrm>
        </p:grpSpPr>
        <p:sp>
          <p:nvSpPr>
            <p:cNvPr id="77" name="Scrollen: horizontal 76">
              <a:extLst>
                <a:ext uri="{FF2B5EF4-FFF2-40B4-BE49-F238E27FC236}">
                  <a16:creationId xmlns:a16="http://schemas.microsoft.com/office/drawing/2014/main" id="{CF87EC1B-3083-4895-BC2F-1A950F02970C}"/>
                </a:ext>
              </a:extLst>
            </p:cNvPr>
            <p:cNvSpPr/>
            <p:nvPr/>
          </p:nvSpPr>
          <p:spPr>
            <a:xfrm>
              <a:off x="106603" y="124167"/>
              <a:ext cx="2657771" cy="101550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a:extLst>
                <a:ext uri="{FF2B5EF4-FFF2-40B4-BE49-F238E27FC236}">
                  <a16:creationId xmlns:a16="http://schemas.microsoft.com/office/drawing/2014/main" id="{E32A775C-A9D6-4BF1-9DB4-6B65F56AB3AD}"/>
                </a:ext>
              </a:extLst>
            </p:cNvPr>
            <p:cNvSpPr txBox="1"/>
            <p:nvPr/>
          </p:nvSpPr>
          <p:spPr>
            <a:xfrm>
              <a:off x="225646" y="366379"/>
              <a:ext cx="2419685" cy="537580"/>
            </a:xfrm>
            <a:prstGeom prst="rect">
              <a:avLst/>
            </a:prstGeom>
            <a:noFill/>
          </p:spPr>
          <p:txBody>
            <a:bodyPr wrap="square" rtlCol="0">
              <a:spAutoFit/>
            </a:bodyPr>
            <a:lstStyle/>
            <a:p>
              <a:pPr algn="ctr"/>
              <a:r>
                <a:rPr lang="de-DE" b="1" dirty="0">
                  <a:solidFill>
                    <a:schemeClr val="bg1"/>
                  </a:solidFill>
                </a:rPr>
                <a:t>Highlights der </a:t>
              </a:r>
            </a:p>
            <a:p>
              <a:pPr algn="ctr"/>
              <a:r>
                <a:rPr lang="de-DE" b="1" dirty="0">
                  <a:solidFill>
                    <a:schemeClr val="bg1"/>
                  </a:solidFill>
                </a:rPr>
                <a:t>Weltgeschichte</a:t>
              </a:r>
            </a:p>
          </p:txBody>
        </p:sp>
      </p:grpSp>
      <p:sp>
        <p:nvSpPr>
          <p:cNvPr id="82" name="Textfeld 81">
            <a:extLst>
              <a:ext uri="{FF2B5EF4-FFF2-40B4-BE49-F238E27FC236}">
                <a16:creationId xmlns:a16="http://schemas.microsoft.com/office/drawing/2014/main" id="{AF7250A0-99E5-4F00-87F2-43337E0D33F6}"/>
              </a:ext>
            </a:extLst>
          </p:cNvPr>
          <p:cNvSpPr txBox="1"/>
          <p:nvPr/>
        </p:nvSpPr>
        <p:spPr>
          <a:xfrm>
            <a:off x="7167903" y="40184"/>
            <a:ext cx="4902564" cy="1200329"/>
          </a:xfrm>
          <a:prstGeom prst="rect">
            <a:avLst/>
          </a:prstGeom>
          <a:noFill/>
        </p:spPr>
        <p:txBody>
          <a:bodyPr wrap="square">
            <a:spAutoFit/>
          </a:bodyPr>
          <a:lstStyle/>
          <a:p>
            <a:pPr algn="ctr"/>
            <a:r>
              <a:rPr lang="de-DE" i="1" dirty="0"/>
              <a:t>„Wenn aber diese Dinge anfangen zu geschehen, </a:t>
            </a:r>
            <a:r>
              <a:rPr lang="de-DE" b="1" i="1" dirty="0"/>
              <a:t>so blickt auf und hebt eure Häupter empor, weil eure Erlösung naht</a:t>
            </a:r>
            <a:r>
              <a:rPr lang="de-DE" i="1" dirty="0"/>
              <a:t>.“</a:t>
            </a:r>
            <a:r>
              <a:rPr lang="de-DE" dirty="0"/>
              <a:t> (</a:t>
            </a:r>
            <a:r>
              <a:rPr lang="de-DE" dirty="0" err="1"/>
              <a:t>Lk</a:t>
            </a:r>
            <a:r>
              <a:rPr lang="de-DE" dirty="0"/>
              <a:t> 21,28)	</a:t>
            </a:r>
          </a:p>
          <a:p>
            <a:endParaRPr lang="de-DE" dirty="0"/>
          </a:p>
        </p:txBody>
      </p:sp>
      <p:sp>
        <p:nvSpPr>
          <p:cNvPr id="92" name="Textfeld 91">
            <a:extLst>
              <a:ext uri="{FF2B5EF4-FFF2-40B4-BE49-F238E27FC236}">
                <a16:creationId xmlns:a16="http://schemas.microsoft.com/office/drawing/2014/main" id="{B1797BDA-D16E-45A0-9814-F1DCA44E393C}"/>
              </a:ext>
            </a:extLst>
          </p:cNvPr>
          <p:cNvSpPr txBox="1"/>
          <p:nvPr/>
        </p:nvSpPr>
        <p:spPr>
          <a:xfrm rot="16200000">
            <a:off x="3786869" y="4841991"/>
            <a:ext cx="887935" cy="307777"/>
          </a:xfrm>
          <a:prstGeom prst="rect">
            <a:avLst/>
          </a:prstGeom>
          <a:noFill/>
        </p:spPr>
        <p:txBody>
          <a:bodyPr wrap="none" rtlCol="0">
            <a:spAutoFit/>
          </a:bodyPr>
          <a:lstStyle/>
          <a:p>
            <a:r>
              <a:rPr lang="de-DE" sz="1400" dirty="0"/>
              <a:t>Antichrist</a:t>
            </a:r>
          </a:p>
        </p:txBody>
      </p:sp>
      <p:sp>
        <p:nvSpPr>
          <p:cNvPr id="19" name="Rechteck 18">
            <a:extLst>
              <a:ext uri="{FF2B5EF4-FFF2-40B4-BE49-F238E27FC236}">
                <a16:creationId xmlns:a16="http://schemas.microsoft.com/office/drawing/2014/main" id="{81AB1274-0464-4585-B918-0E6CA2E15422}"/>
              </a:ext>
            </a:extLst>
          </p:cNvPr>
          <p:cNvSpPr/>
          <p:nvPr/>
        </p:nvSpPr>
        <p:spPr>
          <a:xfrm>
            <a:off x="1034729" y="6319838"/>
            <a:ext cx="3356624" cy="306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Offenbarung 1-5</a:t>
            </a:r>
          </a:p>
        </p:txBody>
      </p:sp>
      <p:sp>
        <p:nvSpPr>
          <p:cNvPr id="75" name="Rechteck 74">
            <a:extLst>
              <a:ext uri="{FF2B5EF4-FFF2-40B4-BE49-F238E27FC236}">
                <a16:creationId xmlns:a16="http://schemas.microsoft.com/office/drawing/2014/main" id="{A699DF2C-8F04-4BD5-B82A-23F8714A684D}"/>
              </a:ext>
            </a:extLst>
          </p:cNvPr>
          <p:cNvSpPr/>
          <p:nvPr/>
        </p:nvSpPr>
        <p:spPr>
          <a:xfrm>
            <a:off x="11026786" y="6327188"/>
            <a:ext cx="862658" cy="306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21-22</a:t>
            </a:r>
          </a:p>
        </p:txBody>
      </p:sp>
      <p:sp>
        <p:nvSpPr>
          <p:cNvPr id="79" name="Rechteck 78">
            <a:extLst>
              <a:ext uri="{FF2B5EF4-FFF2-40B4-BE49-F238E27FC236}">
                <a16:creationId xmlns:a16="http://schemas.microsoft.com/office/drawing/2014/main" id="{E0DEE346-290D-4F07-8368-633F03384D65}"/>
              </a:ext>
            </a:extLst>
          </p:cNvPr>
          <p:cNvSpPr/>
          <p:nvPr/>
        </p:nvSpPr>
        <p:spPr>
          <a:xfrm>
            <a:off x="4470966" y="6319838"/>
            <a:ext cx="6476209" cy="306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6-20</a:t>
            </a:r>
          </a:p>
        </p:txBody>
      </p:sp>
      <p:sp>
        <p:nvSpPr>
          <p:cNvPr id="22" name="Textfeld 21">
            <a:extLst>
              <a:ext uri="{FF2B5EF4-FFF2-40B4-BE49-F238E27FC236}">
                <a16:creationId xmlns:a16="http://schemas.microsoft.com/office/drawing/2014/main" id="{24B2D7C5-EB87-4245-A906-301C431E7467}"/>
              </a:ext>
            </a:extLst>
          </p:cNvPr>
          <p:cNvSpPr txBox="1"/>
          <p:nvPr/>
        </p:nvSpPr>
        <p:spPr>
          <a:xfrm>
            <a:off x="3136810" y="2626897"/>
            <a:ext cx="1085554" cy="430887"/>
          </a:xfrm>
          <a:prstGeom prst="rect">
            <a:avLst/>
          </a:prstGeom>
          <a:noFill/>
        </p:spPr>
        <p:txBody>
          <a:bodyPr wrap="none" rtlCol="0">
            <a:spAutoFit/>
          </a:bodyPr>
          <a:lstStyle/>
          <a:p>
            <a:r>
              <a:rPr lang="de-DE" sz="1050">
                <a:solidFill>
                  <a:schemeClr val="bg1">
                    <a:lumMod val="75000"/>
                  </a:schemeClr>
                </a:solidFill>
              </a:rPr>
              <a:t>1.Thess 4,16-18</a:t>
            </a:r>
          </a:p>
          <a:p>
            <a:r>
              <a:rPr lang="de-DE" sz="1050">
                <a:solidFill>
                  <a:schemeClr val="bg1">
                    <a:lumMod val="75000"/>
                  </a:schemeClr>
                </a:solidFill>
              </a:rPr>
              <a:t>1.Kor 15,51.52</a:t>
            </a:r>
          </a:p>
        </p:txBody>
      </p:sp>
      <p:sp>
        <p:nvSpPr>
          <p:cNvPr id="86" name="Textfeld 85">
            <a:extLst>
              <a:ext uri="{FF2B5EF4-FFF2-40B4-BE49-F238E27FC236}">
                <a16:creationId xmlns:a16="http://schemas.microsoft.com/office/drawing/2014/main" id="{A4128D4A-00BA-4C7C-B39C-13ED789855D8}"/>
              </a:ext>
            </a:extLst>
          </p:cNvPr>
          <p:cNvSpPr txBox="1"/>
          <p:nvPr/>
        </p:nvSpPr>
        <p:spPr>
          <a:xfrm>
            <a:off x="4248106" y="4859167"/>
            <a:ext cx="319318" cy="307777"/>
          </a:xfrm>
          <a:prstGeom prst="rect">
            <a:avLst/>
          </a:prstGeom>
          <a:noFill/>
        </p:spPr>
        <p:txBody>
          <a:bodyPr wrap="none" rtlCol="0">
            <a:spAutoFit/>
          </a:bodyPr>
          <a:lstStyle/>
          <a:p>
            <a:r>
              <a:rPr lang="de-DE" sz="1400"/>
              <a:t>…</a:t>
            </a:r>
          </a:p>
        </p:txBody>
      </p:sp>
      <p:sp>
        <p:nvSpPr>
          <p:cNvPr id="87" name="Textfeld 86">
            <a:extLst>
              <a:ext uri="{FF2B5EF4-FFF2-40B4-BE49-F238E27FC236}">
                <a16:creationId xmlns:a16="http://schemas.microsoft.com/office/drawing/2014/main" id="{85A7249F-516E-48A6-AE41-A779EE0622A5}"/>
              </a:ext>
            </a:extLst>
          </p:cNvPr>
          <p:cNvSpPr txBox="1"/>
          <p:nvPr/>
        </p:nvSpPr>
        <p:spPr>
          <a:xfrm>
            <a:off x="4633328" y="2773214"/>
            <a:ext cx="745717" cy="253916"/>
          </a:xfrm>
          <a:prstGeom prst="rect">
            <a:avLst/>
          </a:prstGeom>
          <a:noFill/>
        </p:spPr>
        <p:txBody>
          <a:bodyPr wrap="none" rtlCol="0">
            <a:spAutoFit/>
          </a:bodyPr>
          <a:lstStyle/>
          <a:p>
            <a:r>
              <a:rPr lang="de-DE" sz="1050">
                <a:solidFill>
                  <a:schemeClr val="bg1">
                    <a:lumMod val="75000"/>
                  </a:schemeClr>
                </a:solidFill>
              </a:rPr>
              <a:t>2.Kor 5,10</a:t>
            </a:r>
          </a:p>
        </p:txBody>
      </p:sp>
      <p:sp>
        <p:nvSpPr>
          <p:cNvPr id="89" name="Textfeld 88">
            <a:extLst>
              <a:ext uri="{FF2B5EF4-FFF2-40B4-BE49-F238E27FC236}">
                <a16:creationId xmlns:a16="http://schemas.microsoft.com/office/drawing/2014/main" id="{E90A83AD-6375-4B13-A54A-2BA7D6FFE030}"/>
              </a:ext>
            </a:extLst>
          </p:cNvPr>
          <p:cNvSpPr txBox="1"/>
          <p:nvPr/>
        </p:nvSpPr>
        <p:spPr>
          <a:xfrm>
            <a:off x="5488094" y="2767907"/>
            <a:ext cx="809837" cy="253916"/>
          </a:xfrm>
          <a:prstGeom prst="rect">
            <a:avLst/>
          </a:prstGeom>
          <a:noFill/>
        </p:spPr>
        <p:txBody>
          <a:bodyPr wrap="none" rtlCol="0">
            <a:spAutoFit/>
          </a:bodyPr>
          <a:lstStyle/>
          <a:p>
            <a:r>
              <a:rPr lang="de-DE" sz="1050">
                <a:solidFill>
                  <a:schemeClr val="bg1">
                    <a:lumMod val="75000"/>
                  </a:schemeClr>
                </a:solidFill>
              </a:rPr>
              <a:t>Offb 19,6-9</a:t>
            </a:r>
          </a:p>
        </p:txBody>
      </p:sp>
      <p:sp>
        <p:nvSpPr>
          <p:cNvPr id="90" name="Textfeld 89">
            <a:extLst>
              <a:ext uri="{FF2B5EF4-FFF2-40B4-BE49-F238E27FC236}">
                <a16:creationId xmlns:a16="http://schemas.microsoft.com/office/drawing/2014/main" id="{14417BC0-0FBC-4A3D-BEA6-984F31AD33AB}"/>
              </a:ext>
            </a:extLst>
          </p:cNvPr>
          <p:cNvSpPr txBox="1"/>
          <p:nvPr/>
        </p:nvSpPr>
        <p:spPr>
          <a:xfrm>
            <a:off x="6901567" y="2549040"/>
            <a:ext cx="885179" cy="415498"/>
          </a:xfrm>
          <a:prstGeom prst="rect">
            <a:avLst/>
          </a:prstGeom>
          <a:noFill/>
        </p:spPr>
        <p:txBody>
          <a:bodyPr wrap="none" rtlCol="0">
            <a:spAutoFit/>
          </a:bodyPr>
          <a:lstStyle/>
          <a:p>
            <a:r>
              <a:rPr lang="de-DE" sz="1050">
                <a:solidFill>
                  <a:schemeClr val="bg1">
                    <a:lumMod val="75000"/>
                  </a:schemeClr>
                </a:solidFill>
              </a:rPr>
              <a:t>Offb 19,11ff.</a:t>
            </a:r>
          </a:p>
          <a:p>
            <a:r>
              <a:rPr lang="de-DE" sz="1050">
                <a:solidFill>
                  <a:schemeClr val="bg1">
                    <a:lumMod val="75000"/>
                  </a:schemeClr>
                </a:solidFill>
              </a:rPr>
              <a:t>Kol 3,4</a:t>
            </a:r>
          </a:p>
        </p:txBody>
      </p:sp>
      <p:sp>
        <p:nvSpPr>
          <p:cNvPr id="91" name="Textfeld 90">
            <a:extLst>
              <a:ext uri="{FF2B5EF4-FFF2-40B4-BE49-F238E27FC236}">
                <a16:creationId xmlns:a16="http://schemas.microsoft.com/office/drawing/2014/main" id="{E272AB15-FE8A-4363-B6C7-0FD9EDD38BD5}"/>
              </a:ext>
            </a:extLst>
          </p:cNvPr>
          <p:cNvSpPr txBox="1"/>
          <p:nvPr/>
        </p:nvSpPr>
        <p:spPr>
          <a:xfrm>
            <a:off x="4114097" y="5733593"/>
            <a:ext cx="268022" cy="307777"/>
          </a:xfrm>
          <a:prstGeom prst="rect">
            <a:avLst/>
          </a:prstGeom>
          <a:noFill/>
        </p:spPr>
        <p:txBody>
          <a:bodyPr wrap="none" rtlCol="0">
            <a:spAutoFit/>
          </a:bodyPr>
          <a:lstStyle/>
          <a:p>
            <a:r>
              <a:rPr lang="de-DE" sz="1400"/>
              <a:t>?</a:t>
            </a:r>
          </a:p>
        </p:txBody>
      </p:sp>
      <p:sp>
        <p:nvSpPr>
          <p:cNvPr id="93" name="Textfeld 92">
            <a:extLst>
              <a:ext uri="{FF2B5EF4-FFF2-40B4-BE49-F238E27FC236}">
                <a16:creationId xmlns:a16="http://schemas.microsoft.com/office/drawing/2014/main" id="{A6380BD8-290D-42EB-AD6B-E8894DA21531}"/>
              </a:ext>
            </a:extLst>
          </p:cNvPr>
          <p:cNvSpPr txBox="1"/>
          <p:nvPr/>
        </p:nvSpPr>
        <p:spPr>
          <a:xfrm>
            <a:off x="6421889" y="4822738"/>
            <a:ext cx="898003" cy="253916"/>
          </a:xfrm>
          <a:prstGeom prst="rect">
            <a:avLst/>
          </a:prstGeom>
          <a:noFill/>
        </p:spPr>
        <p:txBody>
          <a:bodyPr wrap="none" rtlCol="0">
            <a:spAutoFit/>
          </a:bodyPr>
          <a:lstStyle/>
          <a:p>
            <a:r>
              <a:rPr lang="de-DE" sz="1050" err="1">
                <a:solidFill>
                  <a:schemeClr val="bg1">
                    <a:lumMod val="75000"/>
                  </a:schemeClr>
                </a:solidFill>
              </a:rPr>
              <a:t>Mt</a:t>
            </a:r>
            <a:r>
              <a:rPr lang="de-DE" sz="1050">
                <a:solidFill>
                  <a:schemeClr val="bg1">
                    <a:lumMod val="75000"/>
                  </a:schemeClr>
                </a:solidFill>
              </a:rPr>
              <a:t> 25,31-46</a:t>
            </a:r>
          </a:p>
        </p:txBody>
      </p:sp>
      <p:sp>
        <p:nvSpPr>
          <p:cNvPr id="94" name="Textfeld 93">
            <a:extLst>
              <a:ext uri="{FF2B5EF4-FFF2-40B4-BE49-F238E27FC236}">
                <a16:creationId xmlns:a16="http://schemas.microsoft.com/office/drawing/2014/main" id="{CAA710CD-ACE4-4F2D-9FB6-BE87480053FC}"/>
              </a:ext>
            </a:extLst>
          </p:cNvPr>
          <p:cNvSpPr txBox="1"/>
          <p:nvPr/>
        </p:nvSpPr>
        <p:spPr>
          <a:xfrm>
            <a:off x="8089055" y="3886295"/>
            <a:ext cx="1452642" cy="253916"/>
          </a:xfrm>
          <a:prstGeom prst="rect">
            <a:avLst/>
          </a:prstGeom>
          <a:noFill/>
        </p:spPr>
        <p:txBody>
          <a:bodyPr wrap="none" rtlCol="0">
            <a:spAutoFit/>
          </a:bodyPr>
          <a:lstStyle/>
          <a:p>
            <a:r>
              <a:rPr lang="de-DE" sz="1050" err="1">
                <a:solidFill>
                  <a:schemeClr val="bg1">
                    <a:lumMod val="75000"/>
                  </a:schemeClr>
                </a:solidFill>
              </a:rPr>
              <a:t>Jes</a:t>
            </a:r>
            <a:r>
              <a:rPr lang="de-DE" sz="1050">
                <a:solidFill>
                  <a:schemeClr val="bg1">
                    <a:lumMod val="75000"/>
                  </a:schemeClr>
                </a:solidFill>
              </a:rPr>
              <a:t> 65-66; Offb 20,1-6; </a:t>
            </a:r>
          </a:p>
        </p:txBody>
      </p:sp>
      <p:sp>
        <p:nvSpPr>
          <p:cNvPr id="95" name="Textfeld 94">
            <a:extLst>
              <a:ext uri="{FF2B5EF4-FFF2-40B4-BE49-F238E27FC236}">
                <a16:creationId xmlns:a16="http://schemas.microsoft.com/office/drawing/2014/main" id="{84147D16-23A4-4290-9FEE-9390AA2B9DC1}"/>
              </a:ext>
            </a:extLst>
          </p:cNvPr>
          <p:cNvSpPr txBox="1"/>
          <p:nvPr/>
        </p:nvSpPr>
        <p:spPr>
          <a:xfrm>
            <a:off x="10280953" y="4796236"/>
            <a:ext cx="816249" cy="253916"/>
          </a:xfrm>
          <a:prstGeom prst="rect">
            <a:avLst/>
          </a:prstGeom>
          <a:noFill/>
        </p:spPr>
        <p:txBody>
          <a:bodyPr wrap="none" rtlCol="0">
            <a:spAutoFit/>
          </a:bodyPr>
          <a:lstStyle/>
          <a:p>
            <a:r>
              <a:rPr lang="de-DE" sz="1050">
                <a:solidFill>
                  <a:schemeClr val="bg1">
                    <a:lumMod val="75000"/>
                  </a:schemeClr>
                </a:solidFill>
              </a:rPr>
              <a:t>Offb 20,7ff.</a:t>
            </a:r>
          </a:p>
        </p:txBody>
      </p:sp>
      <p:sp>
        <p:nvSpPr>
          <p:cNvPr id="96" name="Textfeld 95">
            <a:extLst>
              <a:ext uri="{FF2B5EF4-FFF2-40B4-BE49-F238E27FC236}">
                <a16:creationId xmlns:a16="http://schemas.microsoft.com/office/drawing/2014/main" id="{39B9D5CF-A67D-4217-9C12-85495875A7D7}"/>
              </a:ext>
            </a:extLst>
          </p:cNvPr>
          <p:cNvSpPr txBox="1"/>
          <p:nvPr/>
        </p:nvSpPr>
        <p:spPr>
          <a:xfrm>
            <a:off x="10958631" y="3886295"/>
            <a:ext cx="785793" cy="253916"/>
          </a:xfrm>
          <a:prstGeom prst="rect">
            <a:avLst/>
          </a:prstGeom>
          <a:noFill/>
        </p:spPr>
        <p:txBody>
          <a:bodyPr wrap="none" rtlCol="0">
            <a:spAutoFit/>
          </a:bodyPr>
          <a:lstStyle/>
          <a:p>
            <a:r>
              <a:rPr lang="de-DE" sz="1050">
                <a:solidFill>
                  <a:schemeClr val="bg1">
                    <a:lumMod val="75000"/>
                  </a:schemeClr>
                </a:solidFill>
              </a:rPr>
              <a:t>2.Petr 3,13</a:t>
            </a:r>
          </a:p>
        </p:txBody>
      </p:sp>
      <p:sp>
        <p:nvSpPr>
          <p:cNvPr id="97" name="Textfeld 96">
            <a:extLst>
              <a:ext uri="{FF2B5EF4-FFF2-40B4-BE49-F238E27FC236}">
                <a16:creationId xmlns:a16="http://schemas.microsoft.com/office/drawing/2014/main" id="{7895A725-2176-4182-954D-1AAAAF592482}"/>
              </a:ext>
            </a:extLst>
          </p:cNvPr>
          <p:cNvSpPr txBox="1"/>
          <p:nvPr/>
        </p:nvSpPr>
        <p:spPr>
          <a:xfrm>
            <a:off x="3666819" y="4874601"/>
            <a:ext cx="319318" cy="307777"/>
          </a:xfrm>
          <a:prstGeom prst="rect">
            <a:avLst/>
          </a:prstGeom>
          <a:noFill/>
        </p:spPr>
        <p:txBody>
          <a:bodyPr wrap="none" rtlCol="0">
            <a:spAutoFit/>
          </a:bodyPr>
          <a:lstStyle/>
          <a:p>
            <a:r>
              <a:rPr lang="de-DE" sz="1400"/>
              <a:t>…</a:t>
            </a:r>
          </a:p>
        </p:txBody>
      </p:sp>
      <p:sp>
        <p:nvSpPr>
          <p:cNvPr id="80" name="Textfeld 79">
            <a:extLst>
              <a:ext uri="{FF2B5EF4-FFF2-40B4-BE49-F238E27FC236}">
                <a16:creationId xmlns:a16="http://schemas.microsoft.com/office/drawing/2014/main" id="{A883BD9B-60F1-4E65-84D7-FFE7C57E0DB7}"/>
              </a:ext>
            </a:extLst>
          </p:cNvPr>
          <p:cNvSpPr txBox="1"/>
          <p:nvPr/>
        </p:nvSpPr>
        <p:spPr>
          <a:xfrm>
            <a:off x="10889468" y="3409087"/>
            <a:ext cx="1032762" cy="369332"/>
          </a:xfrm>
          <a:prstGeom prst="rect">
            <a:avLst/>
          </a:prstGeom>
          <a:noFill/>
        </p:spPr>
        <p:txBody>
          <a:bodyPr wrap="square">
            <a:spAutoFit/>
          </a:bodyPr>
          <a:lstStyle/>
          <a:p>
            <a:pPr algn="ctr"/>
            <a:r>
              <a:rPr lang="de-DE" dirty="0">
                <a:solidFill>
                  <a:schemeClr val="tx1"/>
                </a:solidFill>
              </a:rPr>
              <a:t>Ewigkeit</a:t>
            </a:r>
            <a:endParaRPr lang="de-DE" sz="2400" dirty="0">
              <a:solidFill>
                <a:schemeClr val="tx1"/>
              </a:solidFill>
            </a:endParaRPr>
          </a:p>
        </p:txBody>
      </p:sp>
      <mc:AlternateContent xmlns:mc="http://schemas.openxmlformats.org/markup-compatibility/2006" xmlns:pslz="http://schemas.microsoft.com/office/powerpoint/2016/slidezoom">
        <mc:Choice Requires="pslz">
          <p:graphicFrame>
            <p:nvGraphicFramePr>
              <p:cNvPr id="3" name="Folienzoom 2">
                <a:extLst>
                  <a:ext uri="{FF2B5EF4-FFF2-40B4-BE49-F238E27FC236}">
                    <a16:creationId xmlns:a16="http://schemas.microsoft.com/office/drawing/2014/main" id="{B51E260D-947B-4C67-A683-0E4C82D8A5A7}"/>
                  </a:ext>
                </a:extLst>
              </p:cNvPr>
              <p:cNvGraphicFramePr>
                <a:graphicFrameLocks noChangeAspect="1"/>
              </p:cNvGraphicFramePr>
              <p:nvPr>
                <p:extLst>
                  <p:ext uri="{D42A27DB-BD31-4B8C-83A1-F6EECF244321}">
                    <p14:modId xmlns:p14="http://schemas.microsoft.com/office/powerpoint/2010/main" val="4065535671"/>
                  </p:ext>
                </p:extLst>
              </p:nvPr>
            </p:nvGraphicFramePr>
            <p:xfrm>
              <a:off x="10920198" y="5742648"/>
              <a:ext cx="862658" cy="485245"/>
            </p:xfrm>
            <a:graphic>
              <a:graphicData uri="http://schemas.microsoft.com/office/powerpoint/2016/slidezoom">
                <pslz:sldZm>
                  <pslz:sldZmObj sldId="270" cId="4091923631">
                    <pslz:zmPr id="{FD8B84B3-0C1A-4297-B5F9-2A78894CDB91}" returnToParent="0" transitionDur="1000">
                      <p166:blipFill xmlns:p166="http://schemas.microsoft.com/office/powerpoint/2016/6/main">
                        <a:blip r:embed="rId5"/>
                        <a:stretch>
                          <a:fillRect/>
                        </a:stretch>
                      </p166:blipFill>
                      <p166:spPr xmlns:p166="http://schemas.microsoft.com/office/powerpoint/2016/6/main">
                        <a:xfrm>
                          <a:off x="0" y="0"/>
                          <a:ext cx="862658" cy="485245"/>
                        </a:xfrm>
                        <a:prstGeom prst="rect">
                          <a:avLst/>
                        </a:prstGeom>
                        <a:ln w="3175">
                          <a:solidFill>
                            <a:prstClr val="ltGray"/>
                          </a:solidFill>
                        </a:ln>
                      </p166:spPr>
                    </pslz:zmPr>
                  </pslz:sldZmObj>
                </pslz:sldZm>
              </a:graphicData>
            </a:graphic>
          </p:graphicFrame>
        </mc:Choice>
        <mc:Fallback xmlns="">
          <p:pic>
            <p:nvPicPr>
              <p:cNvPr id="3" name="Folienzoom 2">
                <a:extLst>
                  <a:ext uri="{FF2B5EF4-FFF2-40B4-BE49-F238E27FC236}">
                    <a16:creationId xmlns:a16="http://schemas.microsoft.com/office/drawing/2014/main" id="{B51E260D-947B-4C67-A683-0E4C82D8A5A7}"/>
                  </a:ext>
                </a:extLst>
              </p:cNvPr>
              <p:cNvPicPr>
                <a:picLocks noGrp="1" noRot="1" noChangeAspect="1" noMove="1" noResize="1" noEditPoints="1" noAdjustHandles="1" noChangeArrowheads="1" noChangeShapeType="1"/>
              </p:cNvPicPr>
              <p:nvPr/>
            </p:nvPicPr>
            <p:blipFill>
              <a:blip r:embed="rId6"/>
              <a:stretch>
                <a:fillRect/>
              </a:stretch>
            </p:blipFill>
            <p:spPr>
              <a:xfrm>
                <a:off x="10920198" y="5742648"/>
                <a:ext cx="862658" cy="485245"/>
              </a:xfrm>
              <a:prstGeom prst="rect">
                <a:avLst/>
              </a:prstGeom>
              <a:ln w="3175">
                <a:solidFill>
                  <a:prstClr val="ltGray"/>
                </a:solidFill>
              </a:ln>
            </p:spPr>
          </p:pic>
        </mc:Fallback>
      </mc:AlternateContent>
    </p:spTree>
    <p:extLst>
      <p:ext uri="{BB962C8B-B14F-4D97-AF65-F5344CB8AC3E}">
        <p14:creationId xmlns:p14="http://schemas.microsoft.com/office/powerpoint/2010/main" val="159788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6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0"/>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5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7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9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8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6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8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P spid="17" grpId="0" animBg="1"/>
      <p:bldP spid="4" grpId="0" animBg="1"/>
      <p:bldP spid="6" grpId="0" animBg="1"/>
      <p:bldP spid="7" grpId="0" animBg="1"/>
      <p:bldP spid="8" grpId="0" animBg="1"/>
      <p:bldP spid="9" grpId="0" animBg="1"/>
      <p:bldP spid="10" grpId="0" animBg="1"/>
      <p:bldP spid="11" grpId="0"/>
      <p:bldP spid="12" grpId="0" animBg="1"/>
      <p:bldP spid="13" grpId="0"/>
      <p:bldP spid="14" grpId="0" animBg="1"/>
      <p:bldP spid="16" grpId="0" animBg="1"/>
      <p:bldP spid="20" grpId="0"/>
      <p:bldP spid="21" grpId="0"/>
      <p:bldP spid="31" grpId="0" animBg="1"/>
      <p:bldP spid="33" grpId="0"/>
      <p:bldP spid="45" grpId="0"/>
      <p:bldP spid="46" grpId="0"/>
      <p:bldP spid="49" grpId="0"/>
      <p:bldP spid="53" grpId="0"/>
      <p:bldP spid="59" grpId="0"/>
      <p:bldP spid="60" grpId="0"/>
      <p:bldP spid="62" grpId="0"/>
      <p:bldP spid="63" grpId="0"/>
      <p:bldP spid="54" grpId="0"/>
      <p:bldP spid="65" grpId="0"/>
      <p:bldP spid="66" grpId="0"/>
      <p:bldP spid="67" grpId="0"/>
      <p:bldP spid="58" grpId="0"/>
      <p:bldP spid="72" grpId="0"/>
      <p:bldP spid="74" grpId="0"/>
      <p:bldP spid="71" grpId="0"/>
      <p:bldP spid="76" grpId="0"/>
      <p:bldP spid="82" grpId="0"/>
      <p:bldP spid="92" grpId="0"/>
      <p:bldP spid="19" grpId="0" animBg="1"/>
      <p:bldP spid="75" grpId="0" animBg="1"/>
      <p:bldP spid="79" grpId="0" animBg="1"/>
      <p:bldP spid="22" grpId="0"/>
      <p:bldP spid="86" grpId="0"/>
      <p:bldP spid="87" grpId="0"/>
      <p:bldP spid="89" grpId="0"/>
      <p:bldP spid="90" grpId="0"/>
      <p:bldP spid="91" grpId="0"/>
      <p:bldP spid="93" grpId="0"/>
      <p:bldP spid="94" grpId="0"/>
      <p:bldP spid="95" grpId="0"/>
      <p:bldP spid="96" grpId="0"/>
      <p:bldP spid="97" grpId="0"/>
      <p:bldP spid="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60570-01DA-4C4D-9034-DDE64E58901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625ADF13-4F8E-F148-A5F2-D7C37ECE3301}"/>
              </a:ext>
            </a:extLst>
          </p:cNvPr>
          <p:cNvSpPr>
            <a:spLocks noGrp="1"/>
          </p:cNvSpPr>
          <p:nvPr>
            <p:ph idx="1"/>
          </p:nvPr>
        </p:nvSpPr>
        <p:spPr/>
        <p:txBody>
          <a:bodyPr/>
          <a:lstStyle/>
          <a:p>
            <a:endParaRPr lang="de-DE"/>
          </a:p>
        </p:txBody>
      </p:sp>
      <p:graphicFrame>
        <p:nvGraphicFramePr>
          <p:cNvPr id="5" name="Tabelle 4">
            <a:extLst>
              <a:ext uri="{FF2B5EF4-FFF2-40B4-BE49-F238E27FC236}">
                <a16:creationId xmlns:a16="http://schemas.microsoft.com/office/drawing/2014/main" id="{D0E0FE31-766E-A843-88F4-36D84A61CD9A}"/>
              </a:ext>
            </a:extLst>
          </p:cNvPr>
          <p:cNvGraphicFramePr/>
          <p:nvPr>
            <p:extLst>
              <p:ext uri="{D42A27DB-BD31-4B8C-83A1-F6EECF244321}">
                <p14:modId xmlns:p14="http://schemas.microsoft.com/office/powerpoint/2010/main" val="3991967489"/>
              </p:ext>
            </p:extLst>
          </p:nvPr>
        </p:nvGraphicFramePr>
        <p:xfrm>
          <a:off x="678391" y="618041"/>
          <a:ext cx="10835217" cy="6025035"/>
        </p:xfrm>
        <a:graphic>
          <a:graphicData uri="http://schemas.openxmlformats.org/drawingml/2006/table">
            <a:tbl>
              <a:tblPr firstRow="1" firstCol="1" bandRow="1">
                <a:tableStyleId>{5C22544A-7EE6-4342-B048-85BDC9FD1C3A}</a:tableStyleId>
              </a:tblPr>
              <a:tblGrid>
                <a:gridCol w="2707011">
                  <a:extLst>
                    <a:ext uri="{9D8B030D-6E8A-4147-A177-3AD203B41FA5}">
                      <a16:colId xmlns:a16="http://schemas.microsoft.com/office/drawing/2014/main" val="2635280224"/>
                    </a:ext>
                  </a:extLst>
                </a:gridCol>
                <a:gridCol w="2709402">
                  <a:extLst>
                    <a:ext uri="{9D8B030D-6E8A-4147-A177-3AD203B41FA5}">
                      <a16:colId xmlns:a16="http://schemas.microsoft.com/office/drawing/2014/main" val="1943125707"/>
                    </a:ext>
                  </a:extLst>
                </a:gridCol>
                <a:gridCol w="2709402">
                  <a:extLst>
                    <a:ext uri="{9D8B030D-6E8A-4147-A177-3AD203B41FA5}">
                      <a16:colId xmlns:a16="http://schemas.microsoft.com/office/drawing/2014/main" val="2751016939"/>
                    </a:ext>
                  </a:extLst>
                </a:gridCol>
                <a:gridCol w="2709402">
                  <a:extLst>
                    <a:ext uri="{9D8B030D-6E8A-4147-A177-3AD203B41FA5}">
                      <a16:colId xmlns:a16="http://schemas.microsoft.com/office/drawing/2014/main" val="1889432928"/>
                    </a:ext>
                  </a:extLst>
                </a:gridCol>
              </a:tblGrid>
              <a:tr h="123152">
                <a:tc>
                  <a:txBody>
                    <a:bodyPr/>
                    <a:lstStyle/>
                    <a:p>
                      <a:r>
                        <a:rPr lang="de-DE" sz="800" dirty="0">
                          <a:effectLst/>
                        </a:rPr>
                        <a:t> </a:t>
                      </a:r>
                      <a:endParaRPr lang="de-DE"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pPr algn="ctr"/>
                      <a:r>
                        <a:rPr lang="de-DE" sz="1800" dirty="0" err="1">
                          <a:effectLst/>
                        </a:rPr>
                        <a:t>Vorentrückung</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nchor="ctr"/>
                </a:tc>
                <a:tc>
                  <a:txBody>
                    <a:bodyPr/>
                    <a:lstStyle/>
                    <a:p>
                      <a:pPr algn="ctr"/>
                      <a:r>
                        <a:rPr lang="de-DE" sz="1800" dirty="0" err="1">
                          <a:effectLst/>
                        </a:rPr>
                        <a:t>Pre-Wrath</a:t>
                      </a:r>
                      <a:r>
                        <a:rPr lang="de-DE" sz="1800" dirty="0">
                          <a:effectLst/>
                        </a:rPr>
                        <a:t> </a:t>
                      </a:r>
                      <a:r>
                        <a:rPr lang="de-DE" sz="1800" dirty="0" err="1">
                          <a:effectLst/>
                        </a:rPr>
                        <a:t>Rapture</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nchor="ctr"/>
                </a:tc>
                <a:tc>
                  <a:txBody>
                    <a:bodyPr/>
                    <a:lstStyle/>
                    <a:p>
                      <a:pPr algn="ctr"/>
                      <a:r>
                        <a:rPr lang="de-DE" sz="1800" dirty="0">
                          <a:effectLst/>
                        </a:rPr>
                        <a:t>Nachentrückung</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nchor="ctr"/>
                </a:tc>
                <a:extLst>
                  <a:ext uri="{0D108BD9-81ED-4DB2-BD59-A6C34878D82A}">
                    <a16:rowId xmlns:a16="http://schemas.microsoft.com/office/drawing/2014/main" val="2049696091"/>
                  </a:ext>
                </a:extLst>
              </a:tr>
              <a:tr h="246303">
                <a:tc>
                  <a:txBody>
                    <a:bodyPr/>
                    <a:lstStyle/>
                    <a:p>
                      <a:r>
                        <a:rPr lang="de-DE" sz="1600" dirty="0">
                          <a:effectLst/>
                        </a:rPr>
                        <a:t>Entrückung</a:t>
                      </a:r>
                      <a:endParaRPr lang="de-D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nchor="ctr"/>
                </a:tc>
                <a:tc>
                  <a:txBody>
                    <a:bodyPr/>
                    <a:lstStyle/>
                    <a:p>
                      <a:r>
                        <a:rPr lang="de-DE" sz="1300">
                          <a:effectLst/>
                        </a:rPr>
                        <a:t>Geschieht still und überraschend</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a:effectLst/>
                        </a:rPr>
                        <a:t>Geschieht für alle sichtbar</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a:effectLst/>
                        </a:rPr>
                        <a:t>Geschieht für alle sichtbar</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extLst>
                  <a:ext uri="{0D108BD9-81ED-4DB2-BD59-A6C34878D82A}">
                    <a16:rowId xmlns:a16="http://schemas.microsoft.com/office/drawing/2014/main" val="2871034992"/>
                  </a:ext>
                </a:extLst>
              </a:tr>
              <a:tr h="1354667">
                <a:tc>
                  <a:txBody>
                    <a:bodyPr/>
                    <a:lstStyle/>
                    <a:p>
                      <a:r>
                        <a:rPr lang="de-DE" sz="1600" dirty="0">
                          <a:effectLst/>
                        </a:rPr>
                        <a:t>Tag des Herrn (Dauer)</a:t>
                      </a:r>
                    </a:p>
                  </a:txBody>
                  <a:tcPr marL="50380" marR="50380" marT="0" marB="0" anchor="ctr"/>
                </a:tc>
                <a:tc>
                  <a:txBody>
                    <a:bodyPr/>
                    <a:lstStyle/>
                    <a:p>
                      <a:r>
                        <a:rPr lang="de-DE" sz="1300" dirty="0">
                          <a:effectLst/>
                        </a:rPr>
                        <a:t>Der „Tag des Herrn“ ist vom „Tag Christi“ zu unterscheiden. Der „Tag Christi“ ist der Tag der Entrückung. Der „Tag des Herrn“ ist die Ausschüttung des Zornes Gottes und dauert die ganze siebenjährige Trübsal an.</a:t>
                      </a:r>
                      <a:endParaRPr lang="de-DE"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dirty="0">
                          <a:effectLst/>
                        </a:rPr>
                        <a:t>Am „Tag des Herrn“ findet die Entrückung statt, direkt danach beginnt der Zorn Gottes. Der „Tag des Herrn“ (Zorn) dauert mindestens fünf Monate (</a:t>
                      </a:r>
                      <a:r>
                        <a:rPr lang="de-DE" sz="1300" dirty="0" err="1">
                          <a:effectLst/>
                        </a:rPr>
                        <a:t>Offb</a:t>
                      </a:r>
                      <a:r>
                        <a:rPr lang="de-DE" sz="1300" dirty="0">
                          <a:effectLst/>
                        </a:rPr>
                        <a:t> 9,5) und bis zu dreieinhalb Jahre.</a:t>
                      </a:r>
                      <a:endParaRPr lang="de-DE"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dirty="0">
                          <a:effectLst/>
                        </a:rPr>
                        <a:t>Am „Tag des Herrn“ findet die Auferstehung der Toten, die Entrückung und direkt danach die endgültige Wiederkunft Christi statt. Meistens wird er wirklich nur als ein 24-Stunden-Tag angesehen.</a:t>
                      </a:r>
                      <a:endParaRPr lang="de-DE"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extLst>
                  <a:ext uri="{0D108BD9-81ED-4DB2-BD59-A6C34878D82A}">
                    <a16:rowId xmlns:a16="http://schemas.microsoft.com/office/drawing/2014/main" val="1413458660"/>
                  </a:ext>
                </a:extLst>
              </a:tr>
              <a:tr h="862061">
                <a:tc>
                  <a:txBody>
                    <a:bodyPr/>
                    <a:lstStyle/>
                    <a:p>
                      <a:r>
                        <a:rPr lang="de-DE" sz="1600" dirty="0">
                          <a:effectLst/>
                        </a:rPr>
                        <a:t>Naherwartung ja/nein</a:t>
                      </a:r>
                    </a:p>
                  </a:txBody>
                  <a:tcPr marL="50380" marR="50380" marT="0" marB="0" anchor="ctr"/>
                </a:tc>
                <a:tc>
                  <a:txBody>
                    <a:bodyPr/>
                    <a:lstStyle/>
                    <a:p>
                      <a:r>
                        <a:rPr lang="de-DE" sz="1300">
                          <a:effectLst/>
                        </a:rPr>
                        <a:t>Die Entrückung ist jederzeit möglich (größte Naherwartung).</a:t>
                      </a:r>
                    </a:p>
                    <a:p>
                      <a:r>
                        <a:rPr lang="de-DE" sz="1300">
                          <a:effectLst/>
                        </a:rPr>
                        <a:t> </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a:effectLst/>
                        </a:rPr>
                        <a:t>Tag und Stunde der Entrückung sind unbekannt, aber der Zeitraum ist erkennbar am Auftreten des Antichristen.</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dirty="0">
                          <a:effectLst/>
                        </a:rPr>
                        <a:t>Genauer Tag und Stunde sind unbekannt, aber relativ berechenbar, da gegen Ende der siebenjährigen Trübsal.</a:t>
                      </a:r>
                      <a:endParaRPr lang="de-DE"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extLst>
                  <a:ext uri="{0D108BD9-81ED-4DB2-BD59-A6C34878D82A}">
                    <a16:rowId xmlns:a16="http://schemas.microsoft.com/office/drawing/2014/main" val="1523594289"/>
                  </a:ext>
                </a:extLst>
              </a:tr>
              <a:tr h="492606">
                <a:tc>
                  <a:txBody>
                    <a:bodyPr/>
                    <a:lstStyle/>
                    <a:p>
                      <a:r>
                        <a:rPr lang="de-DE" sz="1600" b="1" dirty="0">
                          <a:effectLst/>
                        </a:rPr>
                        <a:t>Daniels 70. Woche/</a:t>
                      </a:r>
                    </a:p>
                    <a:p>
                      <a:r>
                        <a:rPr lang="de-DE" sz="1600" b="1" dirty="0" err="1">
                          <a:effectLst/>
                        </a:rPr>
                        <a:t>Trübsalszeit</a:t>
                      </a:r>
                      <a:endParaRPr lang="de-DE" sz="1600" b="1" dirty="0">
                        <a:effectLst/>
                      </a:endParaRPr>
                    </a:p>
                  </a:txBody>
                  <a:tcPr marL="50380" marR="50380" marT="0" marB="0" anchor="ctr"/>
                </a:tc>
                <a:tc>
                  <a:txBody>
                    <a:bodyPr/>
                    <a:lstStyle/>
                    <a:p>
                      <a:r>
                        <a:rPr lang="de-DE" sz="1300">
                          <a:effectLst/>
                        </a:rPr>
                        <a:t>Die Gemeinde wird vor der siebenjährigen Trübsal bewahrt.</a:t>
                      </a:r>
                    </a:p>
                    <a:p>
                      <a:r>
                        <a:rPr lang="de-DE" sz="1300">
                          <a:effectLst/>
                        </a:rPr>
                        <a:t> </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a:effectLst/>
                        </a:rPr>
                        <a:t>Die Gemeinde erlebt mindestens die ersten dreieinhalb Jahre der Trübsal.</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a:effectLst/>
                        </a:rPr>
                        <a:t>Die Gemeinde muss durch die ganze siebenjährige Trübsal hindurch.</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extLst>
                  <a:ext uri="{0D108BD9-81ED-4DB2-BD59-A6C34878D82A}">
                    <a16:rowId xmlns:a16="http://schemas.microsoft.com/office/drawing/2014/main" val="2939620972"/>
                  </a:ext>
                </a:extLst>
              </a:tr>
              <a:tr h="862061">
                <a:tc>
                  <a:txBody>
                    <a:bodyPr/>
                    <a:lstStyle/>
                    <a:p>
                      <a:r>
                        <a:rPr lang="de-DE" sz="1600" dirty="0">
                          <a:effectLst/>
                        </a:rPr>
                        <a:t>Beginn des Zornes Gottes/Tag des Herrn</a:t>
                      </a:r>
                    </a:p>
                  </a:txBody>
                  <a:tcPr marL="50380" marR="50380" marT="0" marB="0" anchor="ctr"/>
                </a:tc>
                <a:tc>
                  <a:txBody>
                    <a:bodyPr/>
                    <a:lstStyle/>
                    <a:p>
                      <a:r>
                        <a:rPr lang="de-DE" sz="1300" dirty="0">
                          <a:effectLst/>
                        </a:rPr>
                        <a:t>Der Zorn Gottes beginnt mit der siebenjährigen Trübsal (Daniels 70. </a:t>
                      </a:r>
                      <a:r>
                        <a:rPr lang="de-DE" sz="1300" dirty="0" err="1">
                          <a:effectLst/>
                        </a:rPr>
                        <a:t>Jahrwoche</a:t>
                      </a:r>
                      <a:r>
                        <a:rPr lang="de-DE" sz="1300" dirty="0">
                          <a:effectLst/>
                        </a:rPr>
                        <a:t>).</a:t>
                      </a:r>
                    </a:p>
                    <a:p>
                      <a:r>
                        <a:rPr lang="de-DE" sz="1300" dirty="0">
                          <a:effectLst/>
                        </a:rPr>
                        <a:t> </a:t>
                      </a:r>
                      <a:endParaRPr lang="de-DE"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a:effectLst/>
                        </a:rPr>
                        <a:t>Der Zorn Gottes beginnt erst zwischen dem sechsten und siebten Siegel, und zwar irgendwann in der zweiten Hälfte von Daniels 70. Jahrwoche.</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dirty="0">
                          <a:effectLst/>
                        </a:rPr>
                        <a:t>Gottes Zorn wird erst gegen Ende der siebenjährigen Trübsal ausgeschüttet, davor herrscht der Zorn des Antichristen.</a:t>
                      </a:r>
                    </a:p>
                    <a:p>
                      <a:r>
                        <a:rPr lang="de-DE" sz="1300" dirty="0">
                          <a:effectLst/>
                        </a:rPr>
                        <a:t> </a:t>
                      </a:r>
                      <a:endParaRPr lang="de-DE"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extLst>
                  <a:ext uri="{0D108BD9-81ED-4DB2-BD59-A6C34878D82A}">
                    <a16:rowId xmlns:a16="http://schemas.microsoft.com/office/drawing/2014/main" val="585892800"/>
                  </a:ext>
                </a:extLst>
              </a:tr>
              <a:tr h="369455">
                <a:tc>
                  <a:txBody>
                    <a:bodyPr/>
                    <a:lstStyle/>
                    <a:p>
                      <a:r>
                        <a:rPr lang="de-DE" sz="1600" b="1" dirty="0">
                          <a:effectLst/>
                        </a:rPr>
                        <a:t>Antichrist</a:t>
                      </a:r>
                    </a:p>
                  </a:txBody>
                  <a:tcPr marL="50380" marR="50380" marT="0" marB="0" anchor="ctr"/>
                </a:tc>
                <a:tc>
                  <a:txBody>
                    <a:bodyPr/>
                    <a:lstStyle/>
                    <a:p>
                      <a:r>
                        <a:rPr lang="de-DE" sz="1300">
                          <a:effectLst/>
                        </a:rPr>
                        <a:t>Die Gemeinde erlebt den Antichristen nicht.</a:t>
                      </a:r>
                    </a:p>
                    <a:p>
                      <a:r>
                        <a:rPr lang="de-DE" sz="1300">
                          <a:effectLst/>
                        </a:rPr>
                        <a:t> </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a:effectLst/>
                        </a:rPr>
                        <a:t>Die Gemeinde erlebt den Antichristen zumindest kurz.</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a:effectLst/>
                        </a:rPr>
                        <a:t>Die Gemeinde erlebt die ganze Zeit des Antichristen.</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extLst>
                  <a:ext uri="{0D108BD9-81ED-4DB2-BD59-A6C34878D82A}">
                    <a16:rowId xmlns:a16="http://schemas.microsoft.com/office/drawing/2014/main" val="4280999300"/>
                  </a:ext>
                </a:extLst>
              </a:tr>
              <a:tr h="1108364">
                <a:tc>
                  <a:txBody>
                    <a:bodyPr/>
                    <a:lstStyle/>
                    <a:p>
                      <a:r>
                        <a:rPr lang="de-DE" sz="1600" dirty="0" err="1">
                          <a:effectLst/>
                        </a:rPr>
                        <a:t>Endzeitrede</a:t>
                      </a:r>
                      <a:r>
                        <a:rPr lang="de-DE" sz="1600" dirty="0">
                          <a:effectLst/>
                        </a:rPr>
                        <a:t> Jesu</a:t>
                      </a:r>
                    </a:p>
                  </a:txBody>
                  <a:tcPr marL="50380" marR="50380" marT="0" marB="0" anchor="ctr"/>
                </a:tc>
                <a:tc>
                  <a:txBody>
                    <a:bodyPr/>
                    <a:lstStyle/>
                    <a:p>
                      <a:r>
                        <a:rPr lang="de-DE" sz="1300">
                          <a:effectLst/>
                        </a:rPr>
                        <a:t>Die Endzeitrede Jesu in Matthäus 24,14 ff. richtet sich an Israel und an später Bekehrte der siebenjährigen Trübsal und beschreibt Jesu Wiederkunft zum Weltende.</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a:effectLst/>
                        </a:rPr>
                        <a:t>Die Endzeitrede Jesu betrifft Israel sowie die Gemeinde und beschreibt die Entrückung durch Jesus während der siebenjährigen Trübsal.</a:t>
                      </a:r>
                      <a:endParaRPr lang="de-D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tc>
                  <a:txBody>
                    <a:bodyPr/>
                    <a:lstStyle/>
                    <a:p>
                      <a:r>
                        <a:rPr lang="de-DE" sz="1300" dirty="0">
                          <a:effectLst/>
                        </a:rPr>
                        <a:t>Die </a:t>
                      </a:r>
                      <a:r>
                        <a:rPr lang="de-DE" sz="1300" dirty="0" err="1">
                          <a:effectLst/>
                        </a:rPr>
                        <a:t>Endzeitrede</a:t>
                      </a:r>
                      <a:r>
                        <a:rPr lang="de-DE" sz="1300" dirty="0">
                          <a:effectLst/>
                        </a:rPr>
                        <a:t> Jesu betrifft Israel sowie die Gemeinde und beschreibt die Entrückung und Wiederkunft Jesu am Ende der siebenjährigen Trübsal.</a:t>
                      </a:r>
                      <a:endParaRPr lang="de-DE"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80" marR="50380" marT="0" marB="0"/>
                </a:tc>
                <a:extLst>
                  <a:ext uri="{0D108BD9-81ED-4DB2-BD59-A6C34878D82A}">
                    <a16:rowId xmlns:a16="http://schemas.microsoft.com/office/drawing/2014/main" val="3590767762"/>
                  </a:ext>
                </a:extLst>
              </a:tr>
            </a:tbl>
          </a:graphicData>
        </a:graphic>
      </p:graphicFrame>
      <p:sp>
        <p:nvSpPr>
          <p:cNvPr id="7" name="Textfeld 6">
            <a:extLst>
              <a:ext uri="{FF2B5EF4-FFF2-40B4-BE49-F238E27FC236}">
                <a16:creationId xmlns:a16="http://schemas.microsoft.com/office/drawing/2014/main" id="{ECFC0965-12A5-8749-A31E-063F9B9DC46C}"/>
              </a:ext>
            </a:extLst>
          </p:cNvPr>
          <p:cNvSpPr txBox="1"/>
          <p:nvPr/>
        </p:nvSpPr>
        <p:spPr>
          <a:xfrm>
            <a:off x="678390" y="248710"/>
            <a:ext cx="8993643" cy="369332"/>
          </a:xfrm>
          <a:prstGeom prst="rect">
            <a:avLst/>
          </a:prstGeom>
          <a:noFill/>
        </p:spPr>
        <p:txBody>
          <a:bodyPr wrap="square">
            <a:spAutoFit/>
          </a:bodyPr>
          <a:lstStyle/>
          <a:p>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DIE DREI ENTRÜCKUNGSPOSITIONEN </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(s. Details zu den Positionen in den Notizen)</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6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DFF5D-20EE-4248-9407-374084627999}"/>
              </a:ext>
            </a:extLst>
          </p:cNvPr>
          <p:cNvSpPr>
            <a:spLocks noGrp="1"/>
          </p:cNvSpPr>
          <p:nvPr>
            <p:ph type="title"/>
          </p:nvPr>
        </p:nvSpPr>
        <p:spPr>
          <a:xfrm>
            <a:off x="435935" y="-141093"/>
            <a:ext cx="1270591" cy="1325563"/>
          </a:xfrm>
        </p:spPr>
        <p:txBody>
          <a:bodyPr/>
          <a:lstStyle/>
          <a:p>
            <a:r>
              <a:rPr lang="de-DE" dirty="0"/>
              <a:t>FAQ</a:t>
            </a:r>
          </a:p>
        </p:txBody>
      </p:sp>
      <p:sp>
        <p:nvSpPr>
          <p:cNvPr id="3" name="Inhaltsplatzhalter 2">
            <a:extLst>
              <a:ext uri="{FF2B5EF4-FFF2-40B4-BE49-F238E27FC236}">
                <a16:creationId xmlns:a16="http://schemas.microsoft.com/office/drawing/2014/main" id="{0F4BD123-6677-4705-8421-835D83CE2881}"/>
              </a:ext>
            </a:extLst>
          </p:cNvPr>
          <p:cNvSpPr>
            <a:spLocks noGrp="1"/>
          </p:cNvSpPr>
          <p:nvPr>
            <p:ph idx="1"/>
          </p:nvPr>
        </p:nvSpPr>
        <p:spPr>
          <a:xfrm>
            <a:off x="435935" y="894263"/>
            <a:ext cx="11632017" cy="5891166"/>
          </a:xfrm>
        </p:spPr>
        <p:txBody>
          <a:bodyPr>
            <a:normAutofit fontScale="85000" lnSpcReduction="20000"/>
          </a:bodyPr>
          <a:lstStyle/>
          <a:p>
            <a:r>
              <a:rPr lang="de-DE" sz="2400" dirty="0"/>
              <a:t>Welche Bibelstellen sprechen von der Entrückung?</a:t>
            </a:r>
          </a:p>
          <a:p>
            <a:pPr lvl="1"/>
            <a:r>
              <a:rPr lang="de-DE" sz="2000" dirty="0">
                <a:solidFill>
                  <a:srgbClr val="5A78AD"/>
                </a:solidFill>
              </a:rPr>
              <a:t>1.Kor 15,51-53; 1.Thess 1,10; 4,15-18; 5,9; 2.Thess 2,1-10; Jak 5,7-8; 2. Petr 3,8-10; </a:t>
            </a:r>
            <a:r>
              <a:rPr lang="de-DE" sz="2000" dirty="0" err="1">
                <a:solidFill>
                  <a:srgbClr val="5A78AD"/>
                </a:solidFill>
              </a:rPr>
              <a:t>Röm</a:t>
            </a:r>
            <a:r>
              <a:rPr lang="de-DE" sz="2000" dirty="0">
                <a:solidFill>
                  <a:srgbClr val="5A78AD"/>
                </a:solidFill>
              </a:rPr>
              <a:t> 5,9-10; </a:t>
            </a:r>
            <a:r>
              <a:rPr lang="de-DE" sz="2000" dirty="0" err="1">
                <a:solidFill>
                  <a:srgbClr val="5A78AD"/>
                </a:solidFill>
              </a:rPr>
              <a:t>Hebr</a:t>
            </a:r>
            <a:r>
              <a:rPr lang="de-DE" sz="2000" dirty="0">
                <a:solidFill>
                  <a:srgbClr val="5A78AD"/>
                </a:solidFill>
              </a:rPr>
              <a:t> 9,28; Tit 2,13; </a:t>
            </a:r>
            <a:r>
              <a:rPr lang="de-DE" sz="2000" dirty="0" err="1">
                <a:solidFill>
                  <a:srgbClr val="5A78AD"/>
                </a:solidFill>
              </a:rPr>
              <a:t>Lk</a:t>
            </a:r>
            <a:r>
              <a:rPr lang="de-DE" sz="2000" dirty="0">
                <a:solidFill>
                  <a:srgbClr val="5A78AD"/>
                </a:solidFill>
              </a:rPr>
              <a:t> 12,36; Offb 3,10; 22,17.20; </a:t>
            </a:r>
            <a:r>
              <a:rPr lang="de-DE" sz="2000" dirty="0" err="1">
                <a:solidFill>
                  <a:srgbClr val="5A78AD"/>
                </a:solidFill>
              </a:rPr>
              <a:t>Joh</a:t>
            </a:r>
            <a:r>
              <a:rPr lang="de-DE" sz="2000" dirty="0">
                <a:solidFill>
                  <a:srgbClr val="5A78AD"/>
                </a:solidFill>
              </a:rPr>
              <a:t> 14,1-3;</a:t>
            </a:r>
          </a:p>
          <a:p>
            <a:pPr lvl="1"/>
            <a:r>
              <a:rPr lang="de-DE" sz="2000" dirty="0">
                <a:solidFill>
                  <a:srgbClr val="5A78AD"/>
                </a:solidFill>
              </a:rPr>
              <a:t>Je nach Sichtweise (vor, während, nach): </a:t>
            </a:r>
            <a:r>
              <a:rPr lang="de-DE" sz="2000" dirty="0" err="1">
                <a:solidFill>
                  <a:srgbClr val="5A78AD"/>
                </a:solidFill>
              </a:rPr>
              <a:t>Mt</a:t>
            </a:r>
            <a:r>
              <a:rPr lang="de-DE" sz="2000" dirty="0">
                <a:solidFill>
                  <a:srgbClr val="5A78AD"/>
                </a:solidFill>
              </a:rPr>
              <a:t> 24,31; Mk 13,27; </a:t>
            </a:r>
            <a:r>
              <a:rPr lang="de-DE" sz="2000" dirty="0" err="1">
                <a:solidFill>
                  <a:srgbClr val="5A78AD"/>
                </a:solidFill>
              </a:rPr>
              <a:t>Lk</a:t>
            </a:r>
            <a:r>
              <a:rPr lang="de-DE" sz="2000" dirty="0">
                <a:solidFill>
                  <a:srgbClr val="5A78AD"/>
                </a:solidFill>
              </a:rPr>
              <a:t> 21,30; 2.Thess 1,6-8; Offb 1,7; 4,1; 7,9.14; 10,7; 14,14; 16,15 </a:t>
            </a:r>
          </a:p>
          <a:p>
            <a:r>
              <a:rPr lang="de-DE" sz="2400" dirty="0"/>
              <a:t>Was haben alle biblischen Ansätze (vor, während, nach) gemeinsam?</a:t>
            </a:r>
          </a:p>
          <a:p>
            <a:pPr marL="457200" lvl="1" indent="0">
              <a:buNone/>
            </a:pPr>
            <a:r>
              <a:rPr lang="de-DE" sz="2000" dirty="0">
                <a:solidFill>
                  <a:schemeClr val="accent1">
                    <a:lumMod val="75000"/>
                  </a:schemeClr>
                </a:solidFill>
              </a:rPr>
              <a:t>A: Unter bibeltreuen Auslegern unumstritten sind diese Aussagen der Bibel: Jesus kommt sicher wieder und er wird die Gläubigen zu sich holen.</a:t>
            </a:r>
          </a:p>
          <a:p>
            <a:r>
              <a:rPr lang="de-DE" sz="2400" dirty="0"/>
              <a:t>Wer ist der „Zurückhalter“ in 2.Thess 2,6-7?</a:t>
            </a:r>
          </a:p>
          <a:p>
            <a:pPr marL="457200" lvl="1" indent="0">
              <a:buNone/>
            </a:pPr>
            <a:r>
              <a:rPr lang="de-DE" sz="2000" dirty="0">
                <a:solidFill>
                  <a:srgbClr val="5A78AD"/>
                </a:solidFill>
              </a:rPr>
              <a:t>A: Damit ist der Heilige Geist gemeint. Erst nach der Entrückung (mit der der ausgegossene Heilige Geist zurückgezogen wird) kann der Antichrist seine Wirksamkeit entfalten.</a:t>
            </a:r>
          </a:p>
          <a:p>
            <a:r>
              <a:rPr lang="de-DE" sz="2400" dirty="0"/>
              <a:t>Ist mit der „letzten Posaune“ eine der Posaunen aus Offb. 8-11 gemeint?  </a:t>
            </a:r>
          </a:p>
          <a:p>
            <a:pPr marL="457200" lvl="1" indent="0">
              <a:buNone/>
            </a:pPr>
            <a:r>
              <a:rPr lang="de-DE" sz="2000" dirty="0">
                <a:solidFill>
                  <a:srgbClr val="5A78AD"/>
                </a:solidFill>
              </a:rPr>
              <a:t>A: Nein, denn dann würde die Entrückung in der 2. Hälfte der Trübsal stattfinden müssen. Vielmehr müssen wir an das zweite „Lärmblasen“ zur Sammlung des Volkes zum Aufbruch aus 4.Mo 10,6 denken.</a:t>
            </a:r>
          </a:p>
          <a:p>
            <a:r>
              <a:rPr lang="de-DE" sz="2400" dirty="0"/>
              <a:t>Ist nicht die „</a:t>
            </a:r>
            <a:r>
              <a:rPr lang="de-DE" sz="2400" i="1" dirty="0" err="1"/>
              <a:t>Vollzahl</a:t>
            </a:r>
            <a:r>
              <a:rPr lang="de-DE" sz="2400" i="1" dirty="0"/>
              <a:t> der Nationen</a:t>
            </a:r>
            <a:r>
              <a:rPr lang="de-DE" sz="2400" dirty="0"/>
              <a:t>“ in </a:t>
            </a:r>
            <a:r>
              <a:rPr lang="de-DE" sz="2400" dirty="0" err="1"/>
              <a:t>Röm</a:t>
            </a:r>
            <a:r>
              <a:rPr lang="de-DE" sz="2400" dirty="0"/>
              <a:t> 11,25 eine Bedingung für die Entrückung?</a:t>
            </a:r>
          </a:p>
          <a:p>
            <a:pPr marL="457200" lvl="1" indent="0">
              <a:buNone/>
            </a:pPr>
            <a:r>
              <a:rPr lang="de-DE" sz="2000" dirty="0">
                <a:solidFill>
                  <a:srgbClr val="5A78AD"/>
                </a:solidFill>
              </a:rPr>
              <a:t>A: Dieser Ausdruck steht in keinem Zusammenhang mit der Entrückung sondern mit der Errettung Israels. Vermutlich wird diese </a:t>
            </a:r>
            <a:r>
              <a:rPr lang="de-DE" sz="2000" dirty="0" err="1">
                <a:solidFill>
                  <a:srgbClr val="5A78AD"/>
                </a:solidFill>
              </a:rPr>
              <a:t>Vollzahl</a:t>
            </a:r>
            <a:r>
              <a:rPr lang="de-DE" sz="2000" dirty="0">
                <a:solidFill>
                  <a:srgbClr val="5A78AD"/>
                </a:solidFill>
              </a:rPr>
              <a:t> erst durch die Weltevangelisation der 144 000 erreicht (Offb 7).</a:t>
            </a:r>
          </a:p>
          <a:p>
            <a:r>
              <a:rPr lang="de-DE" sz="2400" dirty="0"/>
              <a:t>Wie ist die Aussage des Herrn in </a:t>
            </a:r>
            <a:r>
              <a:rPr lang="de-DE" sz="2400" dirty="0" err="1"/>
              <a:t>Apg</a:t>
            </a:r>
            <a:r>
              <a:rPr lang="de-DE" sz="2400" dirty="0"/>
              <a:t> 1,7 zu verstehen, dass es nicht Sache der Jünger sei </a:t>
            </a:r>
            <a:r>
              <a:rPr lang="de-DE" sz="2400" i="1" dirty="0"/>
              <a:t>„Zeiten und Zeitpunkte“</a:t>
            </a:r>
            <a:r>
              <a:rPr lang="de-DE" sz="2400" dirty="0"/>
              <a:t> zu wissen, </a:t>
            </a:r>
          </a:p>
          <a:p>
            <a:pPr marL="457200" lvl="1" indent="0">
              <a:buNone/>
            </a:pPr>
            <a:r>
              <a:rPr lang="de-DE" sz="2000" dirty="0">
                <a:solidFill>
                  <a:srgbClr val="5A78AD"/>
                </a:solidFill>
              </a:rPr>
              <a:t>A: Die Aussage bezieht sich auf die </a:t>
            </a:r>
            <a:r>
              <a:rPr lang="de-DE" sz="2000" i="1" dirty="0">
                <a:solidFill>
                  <a:srgbClr val="5A78AD"/>
                </a:solidFill>
              </a:rPr>
              <a:t>kurzfristige Wiederherstellung Israels</a:t>
            </a:r>
            <a:r>
              <a:rPr lang="de-DE" sz="2000" dirty="0">
                <a:solidFill>
                  <a:srgbClr val="5A78AD"/>
                </a:solidFill>
              </a:rPr>
              <a:t>; Der Herr will verm. damit sagen: das Thema ist für euch jetzt nicht dran (klar, denn hier in </a:t>
            </a:r>
            <a:r>
              <a:rPr lang="de-DE" sz="2000" dirty="0" err="1">
                <a:solidFill>
                  <a:srgbClr val="5A78AD"/>
                </a:solidFill>
              </a:rPr>
              <a:t>Apg</a:t>
            </a:r>
            <a:r>
              <a:rPr lang="de-DE" sz="2000" dirty="0">
                <a:solidFill>
                  <a:srgbClr val="5A78AD"/>
                </a:solidFill>
              </a:rPr>
              <a:t> 1 beginnt ja erst mal die Geschichte der Gemeinde). Paulus bestätigt: das Gericht (Tag des Herrn) kommt für die Menschen unerwartet, gerade dann, wenn die Menschen sich in Sicherheit wiegen (1.Thess 5,1).</a:t>
            </a:r>
            <a:r>
              <a:rPr lang="de-DE" sz="1200" dirty="0">
                <a:solidFill>
                  <a:srgbClr val="5A78AD"/>
                </a:solidFill>
              </a:rPr>
              <a:t> </a:t>
            </a:r>
            <a:r>
              <a:rPr lang="de-DE" sz="2000" dirty="0">
                <a:solidFill>
                  <a:srgbClr val="5A78AD"/>
                </a:solidFill>
              </a:rPr>
              <a:t>Was der Herr NICHT sagt, ist, dass es für weitere Geschichte Gottes mit Israel keine prophetischen Anzeichen gäbe.</a:t>
            </a:r>
          </a:p>
          <a:p>
            <a:endParaRPr lang="de-DE" sz="2400" dirty="0"/>
          </a:p>
          <a:p>
            <a:pPr marL="457200" lvl="1" indent="0">
              <a:buNone/>
            </a:pPr>
            <a:endParaRPr lang="de-DE" sz="2000" dirty="0">
              <a:solidFill>
                <a:srgbClr val="5A78AD"/>
              </a:solidFill>
            </a:endParaRPr>
          </a:p>
        </p:txBody>
      </p:sp>
    </p:spTree>
    <p:extLst>
      <p:ext uri="{BB962C8B-B14F-4D97-AF65-F5344CB8AC3E}">
        <p14:creationId xmlns:p14="http://schemas.microsoft.com/office/powerpoint/2010/main" val="210976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0C806-3CCA-43C0-8565-AFB15F273582}"/>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95A77234-E1B5-42FE-AE7A-99E2B0B9A2E6}"/>
              </a:ext>
            </a:extLst>
          </p:cNvPr>
          <p:cNvSpPr>
            <a:spLocks noGrp="1"/>
          </p:cNvSpPr>
          <p:nvPr>
            <p:ph idx="1"/>
          </p:nvPr>
        </p:nvSpPr>
        <p:spPr>
          <a:xfrm>
            <a:off x="838200" y="1547528"/>
            <a:ext cx="10515600" cy="4834221"/>
          </a:xfrm>
        </p:spPr>
        <p:txBody>
          <a:bodyPr>
            <a:normAutofit/>
          </a:bodyPr>
          <a:lstStyle/>
          <a:p>
            <a:pPr marL="0" indent="0">
              <a:buNone/>
            </a:pPr>
            <a:r>
              <a:rPr lang="de-DE" sz="1800" b="0" i="0" u="sng" dirty="0">
                <a:solidFill>
                  <a:schemeClr val="accent1">
                    <a:lumMod val="75000"/>
                  </a:schemeClr>
                </a:solidFill>
                <a:effectLst/>
                <a:latin typeface="narrow_regular"/>
              </a:rPr>
              <a:t>Verwendete Literatur:</a:t>
            </a:r>
          </a:p>
          <a:p>
            <a:r>
              <a:rPr lang="de-DE" sz="1800" b="0" i="0" dirty="0">
                <a:solidFill>
                  <a:schemeClr val="accent1">
                    <a:lumMod val="75000"/>
                  </a:schemeClr>
                </a:solidFill>
                <a:effectLst/>
              </a:rPr>
              <a:t>Arbeitsbuch für den biblischen Unterricht, Dieter Boddenberg, CV Dillenburg, 1994</a:t>
            </a:r>
          </a:p>
          <a:p>
            <a:r>
              <a:rPr lang="de-DE" sz="1800" dirty="0">
                <a:solidFill>
                  <a:schemeClr val="accent1">
                    <a:lumMod val="75000"/>
                  </a:schemeClr>
                </a:solidFill>
              </a:rPr>
              <a:t>Grundlagen biblischer Lehre, Lewis s. </a:t>
            </a:r>
            <a:r>
              <a:rPr lang="de-DE" sz="1800" dirty="0" err="1">
                <a:solidFill>
                  <a:schemeClr val="accent1">
                    <a:lumMod val="75000"/>
                  </a:schemeClr>
                </a:solidFill>
              </a:rPr>
              <a:t>Chafer</a:t>
            </a:r>
            <a:r>
              <a:rPr lang="de-DE" sz="1800" dirty="0">
                <a:solidFill>
                  <a:schemeClr val="accent1">
                    <a:lumMod val="75000"/>
                  </a:schemeClr>
                </a:solidFill>
              </a:rPr>
              <a:t>, John, F. </a:t>
            </a:r>
            <a:r>
              <a:rPr lang="de-DE" sz="1800" dirty="0" err="1">
                <a:solidFill>
                  <a:schemeClr val="accent1">
                    <a:lumMod val="75000"/>
                  </a:schemeClr>
                </a:solidFill>
              </a:rPr>
              <a:t>Walvoord</a:t>
            </a:r>
            <a:r>
              <a:rPr lang="de-DE" sz="1800" dirty="0">
                <a:solidFill>
                  <a:schemeClr val="accent1">
                    <a:lumMod val="75000"/>
                  </a:schemeClr>
                </a:solidFill>
              </a:rPr>
              <a:t>, CV Dillenburg, 2018</a:t>
            </a:r>
          </a:p>
          <a:p>
            <a:r>
              <a:rPr lang="de-DE" sz="1800" b="0" i="0" dirty="0">
                <a:solidFill>
                  <a:schemeClr val="accent1">
                    <a:lumMod val="75000"/>
                  </a:schemeClr>
                </a:solidFill>
                <a:effectLst/>
              </a:rPr>
              <a:t>Handbuch der biblischen Prophetie, Arnold G. </a:t>
            </a:r>
            <a:r>
              <a:rPr lang="de-DE" sz="1800" b="0" i="0" dirty="0" err="1">
                <a:solidFill>
                  <a:schemeClr val="accent1">
                    <a:lumMod val="75000"/>
                  </a:schemeClr>
                </a:solidFill>
                <a:effectLst/>
              </a:rPr>
              <a:t>Fruchtenbaum</a:t>
            </a:r>
            <a:r>
              <a:rPr lang="de-DE" sz="1800" b="0" i="0" dirty="0">
                <a:solidFill>
                  <a:schemeClr val="accent1">
                    <a:lumMod val="75000"/>
                  </a:schemeClr>
                </a:solidFill>
                <a:effectLst/>
              </a:rPr>
              <a:t>, </a:t>
            </a:r>
            <a:r>
              <a:rPr lang="de-DE" sz="1800" b="0" i="0" dirty="0" err="1">
                <a:solidFill>
                  <a:schemeClr val="accent1">
                    <a:lumMod val="75000"/>
                  </a:schemeClr>
                </a:solidFill>
                <a:effectLst/>
              </a:rPr>
              <a:t>Schulte&amp;Gerth</a:t>
            </a:r>
            <a:r>
              <a:rPr lang="de-DE" sz="1800" b="0" i="0" dirty="0">
                <a:solidFill>
                  <a:schemeClr val="accent1">
                    <a:lumMod val="75000"/>
                  </a:schemeClr>
                </a:solidFill>
                <a:effectLst/>
              </a:rPr>
              <a:t>, 1993</a:t>
            </a:r>
          </a:p>
          <a:p>
            <a:r>
              <a:rPr lang="de-DE" sz="1800" dirty="0">
                <a:solidFill>
                  <a:schemeClr val="accent1">
                    <a:lumMod val="75000"/>
                  </a:schemeClr>
                </a:solidFill>
              </a:rPr>
              <a:t>Bibel und Zukunft, J.D. Pentecost, CV Dillenburg, 1993</a:t>
            </a:r>
          </a:p>
          <a:p>
            <a:r>
              <a:rPr lang="de-DE" sz="1800" b="0" i="0" dirty="0">
                <a:solidFill>
                  <a:schemeClr val="accent1">
                    <a:lumMod val="75000"/>
                  </a:schemeClr>
                </a:solidFill>
                <a:effectLst/>
              </a:rPr>
              <a:t>Faltkarte „Entrückung“, www.inner-cu</a:t>
            </a:r>
            <a:r>
              <a:rPr lang="de-DE" sz="1800" dirty="0">
                <a:solidFill>
                  <a:schemeClr val="accent1">
                    <a:lumMod val="75000"/>
                  </a:schemeClr>
                </a:solidFill>
              </a:rPr>
              <a:t>be.de, ISBN: </a:t>
            </a:r>
            <a:r>
              <a:rPr lang="de-DE" sz="1800" dirty="0">
                <a:solidFill>
                  <a:schemeClr val="accent1">
                    <a:lumMod val="75000"/>
                  </a:schemeClr>
                </a:solidFill>
                <a:effectLst/>
              </a:rPr>
              <a:t>978-3-942540-26-1</a:t>
            </a:r>
          </a:p>
          <a:p>
            <a:r>
              <a:rPr lang="de-DE" sz="1800" dirty="0">
                <a:solidFill>
                  <a:schemeClr val="accent1">
                    <a:lumMod val="75000"/>
                  </a:schemeClr>
                </a:solidFill>
                <a:effectLst/>
                <a:ea typeface="Times New Roman" panose="02020603050405020304" pitchFamily="18" charset="0"/>
                <a:cs typeface="Times New Roman" panose="02020603050405020304" pitchFamily="18" charset="0"/>
              </a:rPr>
              <a:t>Herbert Briem, Epochen der Heilsgeschichte, CLV 2014 Robert van Kampen, The </a:t>
            </a:r>
            <a:r>
              <a:rPr lang="de-DE" sz="1800" dirty="0" err="1">
                <a:solidFill>
                  <a:schemeClr val="accent1">
                    <a:lumMod val="75000"/>
                  </a:schemeClr>
                </a:solidFill>
                <a:effectLst/>
                <a:ea typeface="Times New Roman" panose="02020603050405020304" pitchFamily="18" charset="0"/>
                <a:cs typeface="Times New Roman" panose="02020603050405020304" pitchFamily="18" charset="0"/>
              </a:rPr>
              <a:t>Sign</a:t>
            </a:r>
            <a:r>
              <a:rPr lang="de-DE" sz="1800" dirty="0">
                <a:solidFill>
                  <a:schemeClr val="accent1">
                    <a:lumMod val="75000"/>
                  </a:schemeClr>
                </a:solidFill>
                <a:effectLst/>
                <a:ea typeface="Times New Roman" panose="02020603050405020304" pitchFamily="18" charset="0"/>
                <a:cs typeface="Times New Roman" panose="02020603050405020304" pitchFamily="18" charset="0"/>
              </a:rPr>
              <a:t>, </a:t>
            </a:r>
            <a:r>
              <a:rPr lang="de-DE" sz="1800" dirty="0" err="1">
                <a:solidFill>
                  <a:schemeClr val="accent1">
                    <a:lumMod val="75000"/>
                  </a:schemeClr>
                </a:solidFill>
                <a:effectLst/>
                <a:ea typeface="Times New Roman" panose="02020603050405020304" pitchFamily="18" charset="0"/>
                <a:cs typeface="Times New Roman" panose="02020603050405020304" pitchFamily="18" charset="0"/>
              </a:rPr>
              <a:t>Crossway</a:t>
            </a:r>
            <a:r>
              <a:rPr lang="de-DE" sz="1800" dirty="0">
                <a:solidFill>
                  <a:schemeClr val="accent1">
                    <a:lumMod val="75000"/>
                  </a:schemeClr>
                </a:solidFill>
                <a:effectLst/>
                <a:ea typeface="Times New Roman" panose="02020603050405020304" pitchFamily="18" charset="0"/>
                <a:cs typeface="Times New Roman" panose="02020603050405020304" pitchFamily="18" charset="0"/>
              </a:rPr>
              <a:t> 2000.</a:t>
            </a:r>
          </a:p>
          <a:p>
            <a:pPr marL="0" indent="0">
              <a:buNone/>
            </a:pPr>
            <a:endParaRPr lang="de-DE" sz="1800" u="sng"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de-DE" sz="1800" u="sng" dirty="0">
                <a:latin typeface="Calibri" panose="020F0502020204030204" pitchFamily="34" charset="0"/>
                <a:ea typeface="Times New Roman" panose="02020603050405020304" pitchFamily="18" charset="0"/>
                <a:cs typeface="Times New Roman" panose="02020603050405020304" pitchFamily="18" charset="0"/>
              </a:rPr>
              <a:t>Empfehlungen: </a:t>
            </a:r>
          </a:p>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Charles Cooper,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God’s</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Elect</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the</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Great Tribulation.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 Interpretation of Matthew 24:1-31 and Daniel 9, Strong Tower Publishing 2008. </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Christopher Perdue, The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Prewrath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Rapture. Answering the Critics, CreateSpace 2011.</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Alan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Kurschner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Antichrist Before the Day of the Lord,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Eschatos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Publishing 2013.</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sz="1800" dirty="0">
              <a:solidFill>
                <a:srgbClr val="595959"/>
              </a:solidFill>
              <a:effectLst/>
              <a:latin typeface="Open Sans"/>
            </a:endParaRPr>
          </a:p>
          <a:p>
            <a:endParaRPr lang="de-DE" b="0" i="0" dirty="0">
              <a:solidFill>
                <a:srgbClr val="646260"/>
              </a:solidFill>
              <a:effectLst/>
              <a:latin typeface="narrow_regular"/>
            </a:endParaRPr>
          </a:p>
          <a:p>
            <a:endParaRPr lang="de-DE" dirty="0"/>
          </a:p>
        </p:txBody>
      </p:sp>
    </p:spTree>
    <p:extLst>
      <p:ext uri="{BB962C8B-B14F-4D97-AF65-F5344CB8AC3E}">
        <p14:creationId xmlns:p14="http://schemas.microsoft.com/office/powerpoint/2010/main" val="381817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D4FE6-6E1B-453C-848B-3CF790A21B1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A4F5AA7-F3E7-4CD0-9943-9EA6ED275822}"/>
              </a:ext>
            </a:extLst>
          </p:cNvPr>
          <p:cNvSpPr>
            <a:spLocks noGrp="1"/>
          </p:cNvSpPr>
          <p:nvPr>
            <p:ph idx="1"/>
          </p:nvPr>
        </p:nvSpPr>
        <p:spPr>
          <a:xfrm>
            <a:off x="838200" y="1825625"/>
            <a:ext cx="10356850" cy="4232275"/>
          </a:xfrm>
        </p:spPr>
        <p:txBody>
          <a:bodyPr>
            <a:normAutofit fontScale="92500" lnSpcReduction="10000"/>
          </a:bodyPr>
          <a:lstStyle/>
          <a:p>
            <a:r>
              <a:rPr lang="en-US" sz="1900" dirty="0">
                <a:effectLst/>
                <a:latin typeface="Calibri" panose="020F0502020204030204" pitchFamily="34" charset="0"/>
                <a:ea typeface="Times New Roman" panose="02020603050405020304" pitchFamily="18" charset="0"/>
                <a:cs typeface="Times New Roman" panose="02020603050405020304" pitchFamily="18" charset="0"/>
              </a:rPr>
              <a:t>H. Wayne House, Randall Price, Charts of Bible Prophecy (Zondervan Charts), Zondervan 2003.</a:t>
            </a:r>
            <a:endParaRPr lang="de-DE" sz="19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900" dirty="0">
                <a:effectLst/>
                <a:latin typeface="Calibri" panose="020F0502020204030204" pitchFamily="34" charset="0"/>
                <a:ea typeface="Times New Roman" panose="02020603050405020304" pitchFamily="18" charset="0"/>
                <a:cs typeface="Times New Roman" panose="02020603050405020304" pitchFamily="18" charset="0"/>
              </a:rPr>
              <a:t>Sam A. Smith, Toward a Biblical View of the Rapture, Biblical Reader Communications 2011.</a:t>
            </a:r>
            <a:endParaRPr lang="de-DE" sz="19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e-DE" sz="1900" dirty="0">
                <a:effectLst/>
                <a:latin typeface="Calibri" panose="020F0502020204030204" pitchFamily="34" charset="0"/>
                <a:ea typeface="Times New Roman" panose="02020603050405020304" pitchFamily="18" charset="0"/>
                <a:cs typeface="Times New Roman" panose="02020603050405020304" pitchFamily="18" charset="0"/>
              </a:rPr>
              <a:t>Timothy Ice (Hrsg.), Wenn die Posaune erschallt. Zur Klärung der Kontroverse über Endzeitfragen, Verlag Mitternachtsruf, Pfäffikon 2000.</a:t>
            </a:r>
          </a:p>
          <a:p>
            <a:r>
              <a:rPr lang="de-DE" sz="1900" dirty="0">
                <a:effectLst/>
                <a:latin typeface="Calibri" panose="020F0502020204030204" pitchFamily="34" charset="0"/>
                <a:ea typeface="Times New Roman" panose="02020603050405020304" pitchFamily="18" charset="0"/>
                <a:cs typeface="Times New Roman" panose="02020603050405020304" pitchFamily="18" charset="0"/>
              </a:rPr>
              <a:t>Eckhard Schnabel, Das Neue </a:t>
            </a:r>
            <a:r>
              <a:rPr lang="de-DE" sz="1900" dirty="0" err="1">
                <a:effectLst/>
                <a:latin typeface="Calibri" panose="020F0502020204030204" pitchFamily="34" charset="0"/>
                <a:ea typeface="Times New Roman" panose="02020603050405020304" pitchFamily="18" charset="0"/>
                <a:cs typeface="Times New Roman" panose="02020603050405020304" pitchFamily="18" charset="0"/>
              </a:rPr>
              <a:t>Testatment</a:t>
            </a:r>
            <a:r>
              <a:rPr lang="de-DE" sz="1900" dirty="0">
                <a:effectLst/>
                <a:latin typeface="Calibri" panose="020F0502020204030204" pitchFamily="34" charset="0"/>
                <a:ea typeface="Times New Roman" panose="02020603050405020304" pitchFamily="18" charset="0"/>
                <a:cs typeface="Times New Roman" panose="02020603050405020304" pitchFamily="18" charset="0"/>
              </a:rPr>
              <a:t> und die Endzeit, Brunnen 2013.</a:t>
            </a:r>
          </a:p>
          <a:p>
            <a:r>
              <a:rPr lang="de-DE" sz="1900" dirty="0">
                <a:effectLst/>
                <a:latin typeface="Calibri" panose="020F0502020204030204" pitchFamily="34" charset="0"/>
                <a:ea typeface="Times New Roman" panose="02020603050405020304" pitchFamily="18" charset="0"/>
                <a:cs typeface="Times New Roman" panose="02020603050405020304" pitchFamily="18" charset="0"/>
              </a:rPr>
              <a:t>Gerhard Maier, Er wird kommen. Was die Bibel über die Wiederkunft Jesu sagt, Brockhaus 1998.</a:t>
            </a:r>
          </a:p>
          <a:p>
            <a:r>
              <a:rPr lang="de-DE" sz="1900" dirty="0">
                <a:effectLst/>
                <a:latin typeface="Calibri" panose="020F0502020204030204" pitchFamily="34" charset="0"/>
                <a:ea typeface="Times New Roman" panose="02020603050405020304" pitchFamily="18" charset="0"/>
                <a:cs typeface="Times New Roman" panose="02020603050405020304" pitchFamily="18" charset="0"/>
              </a:rPr>
              <a:t>Martin Hufnagel, Christus kommt später, E-Book unter www.entrückung.info.</a:t>
            </a:r>
          </a:p>
          <a:p>
            <a:r>
              <a:rPr lang="de-DE" sz="1900" dirty="0">
                <a:effectLst/>
                <a:latin typeface="Calibri" panose="020F0502020204030204" pitchFamily="34" charset="0"/>
                <a:ea typeface="Times New Roman" panose="02020603050405020304" pitchFamily="18" charset="0"/>
                <a:cs typeface="Times New Roman" panose="02020603050405020304" pitchFamily="18" charset="0"/>
              </a:rPr>
              <a:t>Referate der </a:t>
            </a:r>
            <a:r>
              <a:rPr lang="de-DE" sz="1900" dirty="0" err="1">
                <a:effectLst/>
                <a:latin typeface="Calibri" panose="020F0502020204030204" pitchFamily="34" charset="0"/>
                <a:ea typeface="Times New Roman" panose="02020603050405020304" pitchFamily="18" charset="0"/>
                <a:cs typeface="Times New Roman" panose="02020603050405020304" pitchFamily="18" charset="0"/>
              </a:rPr>
              <a:t>Propheticon</a:t>
            </a:r>
            <a:r>
              <a:rPr lang="de-DE" sz="1900" dirty="0">
                <a:effectLst/>
                <a:latin typeface="Calibri" panose="020F0502020204030204" pitchFamily="34" charset="0"/>
                <a:ea typeface="Times New Roman" panose="02020603050405020304" pitchFamily="18" charset="0"/>
                <a:cs typeface="Times New Roman" panose="02020603050405020304" pitchFamily="18" charset="0"/>
              </a:rPr>
              <a:t> zur Wiederkunft Jesu (Prophetie-Konferenz 2013 in Breckerfeld).</a:t>
            </a:r>
          </a:p>
          <a:p>
            <a:r>
              <a:rPr lang="de-DE" sz="1900" dirty="0">
                <a:effectLst/>
                <a:latin typeface="Calibri" panose="020F0502020204030204" pitchFamily="34" charset="0"/>
                <a:ea typeface="Times New Roman" panose="02020603050405020304" pitchFamily="18" charset="0"/>
                <a:cs typeface="Times New Roman" panose="02020603050405020304" pitchFamily="18" charset="0"/>
              </a:rPr>
              <a:t>Vorträge von Roger Liebi zur Entrückung: www.sermon-online.de.</a:t>
            </a:r>
          </a:p>
          <a:p>
            <a:r>
              <a:rPr lang="de-DE" sz="1900" dirty="0">
                <a:effectLst/>
                <a:latin typeface="Calibri" panose="020F0502020204030204" pitchFamily="34" charset="0"/>
                <a:ea typeface="Times New Roman" panose="02020603050405020304" pitchFamily="18" charset="0"/>
                <a:cs typeface="Times New Roman" panose="02020603050405020304" pitchFamily="18" charset="0"/>
              </a:rPr>
              <a:t>Vorträge von Alan </a:t>
            </a:r>
            <a:r>
              <a:rPr lang="de-DE" sz="1900" dirty="0" err="1">
                <a:effectLst/>
                <a:latin typeface="Calibri" panose="020F0502020204030204" pitchFamily="34" charset="0"/>
                <a:ea typeface="Times New Roman" panose="02020603050405020304" pitchFamily="18" charset="0"/>
                <a:cs typeface="Times New Roman" panose="02020603050405020304" pitchFamily="18" charset="0"/>
              </a:rPr>
              <a:t>Kurschner</a:t>
            </a:r>
            <a:r>
              <a:rPr lang="de-DE" sz="1900" dirty="0">
                <a:effectLst/>
                <a:latin typeface="Calibri" panose="020F0502020204030204" pitchFamily="34" charset="0"/>
                <a:ea typeface="Times New Roman" panose="02020603050405020304" pitchFamily="18" charset="0"/>
                <a:cs typeface="Times New Roman" panose="02020603050405020304" pitchFamily="18" charset="0"/>
              </a:rPr>
              <a:t> bei </a:t>
            </a:r>
            <a:r>
              <a:rPr lang="de-DE" sz="1900" dirty="0" err="1">
                <a:effectLst/>
                <a:latin typeface="Calibri" panose="020F0502020204030204" pitchFamily="34" charset="0"/>
                <a:ea typeface="Times New Roman" panose="02020603050405020304" pitchFamily="18" charset="0"/>
                <a:cs typeface="Times New Roman" panose="02020603050405020304" pitchFamily="18" charset="0"/>
              </a:rPr>
              <a:t>Eschatos</a:t>
            </a:r>
            <a:r>
              <a:rPr lang="de-DE" sz="1900" dirty="0">
                <a:effectLst/>
                <a:latin typeface="Calibri" panose="020F0502020204030204" pitchFamily="34" charset="0"/>
                <a:ea typeface="Times New Roman" panose="02020603050405020304" pitchFamily="18" charset="0"/>
                <a:cs typeface="Times New Roman" panose="02020603050405020304" pitchFamily="18" charset="0"/>
              </a:rPr>
              <a:t> Ministry: www.Alankurschner.com.</a:t>
            </a:r>
          </a:p>
          <a:p>
            <a:r>
              <a:rPr lang="de-DE" sz="1900" dirty="0">
                <a:effectLst/>
                <a:latin typeface="Calibri" panose="020F0502020204030204" pitchFamily="34" charset="0"/>
                <a:ea typeface="Times New Roman" panose="02020603050405020304" pitchFamily="18" charset="0"/>
                <a:cs typeface="Times New Roman" panose="02020603050405020304" pitchFamily="18" charset="0"/>
              </a:rPr>
              <a:t>Vorträge von Chris White: www.bibleprophecytalk.com und www.prewrathministries.org.</a:t>
            </a:r>
          </a:p>
          <a:p>
            <a:r>
              <a:rPr lang="de-DE" sz="1900" dirty="0">
                <a:effectLst/>
                <a:latin typeface="Calibri" panose="020F0502020204030204" pitchFamily="34" charset="0"/>
                <a:ea typeface="Times New Roman" panose="02020603050405020304" pitchFamily="18" charset="0"/>
                <a:cs typeface="Times New Roman" panose="02020603050405020304" pitchFamily="18" charset="0"/>
              </a:rPr>
              <a:t>Vorträge des Pre-</a:t>
            </a:r>
            <a:r>
              <a:rPr lang="de-DE" sz="1900" dirty="0" err="1">
                <a:effectLst/>
                <a:latin typeface="Calibri" panose="020F0502020204030204" pitchFamily="34" charset="0"/>
                <a:ea typeface="Times New Roman" panose="02020603050405020304" pitchFamily="18" charset="0"/>
                <a:cs typeface="Times New Roman" panose="02020603050405020304" pitchFamily="18" charset="0"/>
              </a:rPr>
              <a:t>Wrath</a:t>
            </a:r>
            <a:r>
              <a:rPr lang="de-DE" sz="1900" dirty="0">
                <a:effectLst/>
                <a:latin typeface="Calibri" panose="020F0502020204030204" pitchFamily="34" charset="0"/>
                <a:ea typeface="Times New Roman" panose="02020603050405020304" pitchFamily="18" charset="0"/>
                <a:cs typeface="Times New Roman" panose="02020603050405020304" pitchFamily="18" charset="0"/>
              </a:rPr>
              <a:t>-</a:t>
            </a:r>
            <a:r>
              <a:rPr lang="de-DE" sz="1900" dirty="0" err="1">
                <a:effectLst/>
                <a:latin typeface="Calibri" panose="020F0502020204030204" pitchFamily="34" charset="0"/>
                <a:ea typeface="Times New Roman" panose="02020603050405020304" pitchFamily="18" charset="0"/>
                <a:cs typeface="Times New Roman" panose="02020603050405020304" pitchFamily="18" charset="0"/>
              </a:rPr>
              <a:t>Rapture</a:t>
            </a:r>
            <a:r>
              <a:rPr lang="de-DE" sz="1900" dirty="0">
                <a:effectLst/>
                <a:latin typeface="Calibri" panose="020F0502020204030204" pitchFamily="34" charset="0"/>
                <a:ea typeface="Times New Roman" panose="02020603050405020304" pitchFamily="18" charset="0"/>
                <a:cs typeface="Times New Roman" panose="02020603050405020304" pitchFamily="18" charset="0"/>
              </a:rPr>
              <a:t>-Institutes: www.prewrathrapture.com.</a:t>
            </a:r>
          </a:p>
          <a:p>
            <a:pPr marL="0" indent="0">
              <a:buNone/>
            </a:pPr>
            <a:endParaRPr lang="de-DE" dirty="0"/>
          </a:p>
        </p:txBody>
      </p:sp>
    </p:spTree>
    <p:extLst>
      <p:ext uri="{BB962C8B-B14F-4D97-AF65-F5344CB8AC3E}">
        <p14:creationId xmlns:p14="http://schemas.microsoft.com/office/powerpoint/2010/main" val="212790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ieren 34">
            <a:extLst>
              <a:ext uri="{FF2B5EF4-FFF2-40B4-BE49-F238E27FC236}">
                <a16:creationId xmlns:a16="http://schemas.microsoft.com/office/drawing/2014/main" id="{FE6CB78E-C4E0-466D-9596-FA5A6CF67084}"/>
              </a:ext>
            </a:extLst>
          </p:cNvPr>
          <p:cNvGrpSpPr/>
          <p:nvPr/>
        </p:nvGrpSpPr>
        <p:grpSpPr>
          <a:xfrm>
            <a:off x="6423588" y="2254251"/>
            <a:ext cx="527050" cy="968368"/>
            <a:chOff x="5858614" y="2026363"/>
            <a:chExt cx="527050" cy="2259169"/>
          </a:xfrm>
          <a:solidFill>
            <a:schemeClr val="bg1">
              <a:lumMod val="85000"/>
            </a:schemeClr>
          </a:solidFill>
        </p:grpSpPr>
        <p:sp>
          <p:nvSpPr>
            <p:cNvPr id="36" name="Pfeil: nach unten 35">
              <a:extLst>
                <a:ext uri="{FF2B5EF4-FFF2-40B4-BE49-F238E27FC236}">
                  <a16:creationId xmlns:a16="http://schemas.microsoft.com/office/drawing/2014/main" id="{881BA593-1161-40DA-BFB1-E81858DDF3DA}"/>
                </a:ext>
              </a:extLst>
            </p:cNvPr>
            <p:cNvSpPr/>
            <p:nvPr/>
          </p:nvSpPr>
          <p:spPr>
            <a:xfrm>
              <a:off x="5858614" y="2026363"/>
              <a:ext cx="527050" cy="2259169"/>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de-DE">
                <a:solidFill>
                  <a:schemeClr val="bg1">
                    <a:lumMod val="75000"/>
                  </a:schemeClr>
                </a:solidFill>
              </a:endParaRPr>
            </a:p>
          </p:txBody>
        </p:sp>
        <p:sp>
          <p:nvSpPr>
            <p:cNvPr id="37" name="Pfeil: nach unten 36">
              <a:extLst>
                <a:ext uri="{FF2B5EF4-FFF2-40B4-BE49-F238E27FC236}">
                  <a16:creationId xmlns:a16="http://schemas.microsoft.com/office/drawing/2014/main" id="{E4D9180E-D55F-40DC-BE0A-43FCFFD52D54}"/>
                </a:ext>
              </a:extLst>
            </p:cNvPr>
            <p:cNvSpPr/>
            <p:nvPr/>
          </p:nvSpPr>
          <p:spPr>
            <a:xfrm>
              <a:off x="5935365" y="2026363"/>
              <a:ext cx="373548" cy="2259169"/>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endParaRPr lang="de-DE">
                <a:solidFill>
                  <a:schemeClr val="bg1">
                    <a:lumMod val="75000"/>
                  </a:schemeClr>
                </a:solidFill>
              </a:endParaRPr>
            </a:p>
          </p:txBody>
        </p:sp>
      </p:grpSp>
      <p:sp>
        <p:nvSpPr>
          <p:cNvPr id="32" name="Wolke 31">
            <a:extLst>
              <a:ext uri="{FF2B5EF4-FFF2-40B4-BE49-F238E27FC236}">
                <a16:creationId xmlns:a16="http://schemas.microsoft.com/office/drawing/2014/main" id="{97611129-BFF6-41F8-B7CA-1C5A3E4606FB}"/>
              </a:ext>
            </a:extLst>
          </p:cNvPr>
          <p:cNvSpPr/>
          <p:nvPr/>
        </p:nvSpPr>
        <p:spPr>
          <a:xfrm>
            <a:off x="6158253" y="1857374"/>
            <a:ext cx="1009650" cy="660400"/>
          </a:xfrm>
          <a:prstGeom prst="cloud">
            <a:avLst/>
          </a:prstGeom>
          <a:solidFill>
            <a:schemeClr val="bg1">
              <a:lumMod val="85000"/>
            </a:schemeClr>
          </a:solidFill>
          <a:ln w="19050">
            <a:solidFill>
              <a:schemeClr val="bg1">
                <a:lumMod val="75000"/>
              </a:schemeClr>
            </a:solidFill>
          </a:ln>
          <a:effectLst>
            <a:outerShdw dir="5400000" sx="116000" sy="116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75000"/>
                </a:schemeClr>
              </a:solidFill>
            </a:endParaRPr>
          </a:p>
        </p:txBody>
      </p:sp>
      <p:sp>
        <p:nvSpPr>
          <p:cNvPr id="27" name="Wolke 26">
            <a:extLst>
              <a:ext uri="{FF2B5EF4-FFF2-40B4-BE49-F238E27FC236}">
                <a16:creationId xmlns:a16="http://schemas.microsoft.com/office/drawing/2014/main" id="{A3A802DA-574C-4691-A72E-1FE939F3E7FD}"/>
              </a:ext>
            </a:extLst>
          </p:cNvPr>
          <p:cNvSpPr/>
          <p:nvPr/>
        </p:nvSpPr>
        <p:spPr>
          <a:xfrm>
            <a:off x="3699491" y="1930631"/>
            <a:ext cx="1009650" cy="6604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180-Grad 16">
            <a:extLst>
              <a:ext uri="{FF2B5EF4-FFF2-40B4-BE49-F238E27FC236}">
                <a16:creationId xmlns:a16="http://schemas.microsoft.com/office/drawing/2014/main" id="{B2680354-9430-4739-8D24-08801EBE46D3}"/>
              </a:ext>
            </a:extLst>
          </p:cNvPr>
          <p:cNvSpPr/>
          <p:nvPr/>
        </p:nvSpPr>
        <p:spPr>
          <a:xfrm rot="10800000" flipH="1">
            <a:off x="3686376" y="1152716"/>
            <a:ext cx="750689" cy="1206500"/>
          </a:xfrm>
          <a:prstGeom prst="uturnArrow">
            <a:avLst>
              <a:gd name="adj1" fmla="val 39380"/>
              <a:gd name="adj2" fmla="val 24577"/>
              <a:gd name="adj3" fmla="val 42764"/>
              <a:gd name="adj4" fmla="val 43750"/>
              <a:gd name="adj5" fmla="val 995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t" anchorCtr="0"/>
          <a:lstStyle/>
          <a:p>
            <a:pPr algn="ctr"/>
            <a:r>
              <a:rPr lang="de-DE">
                <a:solidFill>
                  <a:schemeClr val="tx1"/>
                </a:solidFill>
              </a:rPr>
              <a:t>Christus</a:t>
            </a:r>
          </a:p>
        </p:txBody>
      </p:sp>
      <p:sp>
        <p:nvSpPr>
          <p:cNvPr id="4" name="Pfeil: Fünfeck 3">
            <a:extLst>
              <a:ext uri="{FF2B5EF4-FFF2-40B4-BE49-F238E27FC236}">
                <a16:creationId xmlns:a16="http://schemas.microsoft.com/office/drawing/2014/main" id="{D9C7D832-04C8-4231-8419-AA92354213E7}"/>
              </a:ext>
            </a:extLst>
          </p:cNvPr>
          <p:cNvSpPr/>
          <p:nvPr/>
        </p:nvSpPr>
        <p:spPr>
          <a:xfrm rot="10800000">
            <a:off x="1274536" y="3327396"/>
            <a:ext cx="3116816" cy="533400"/>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3B94E20-F468-4E9B-8B3B-9FB95FAF6CBE}"/>
              </a:ext>
            </a:extLst>
          </p:cNvPr>
          <p:cNvSpPr/>
          <p:nvPr/>
        </p:nvSpPr>
        <p:spPr>
          <a:xfrm>
            <a:off x="4470966" y="3327395"/>
            <a:ext cx="2178050" cy="53340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75000"/>
                </a:schemeClr>
              </a:solidFill>
            </a:endParaRPr>
          </a:p>
        </p:txBody>
      </p:sp>
      <p:sp>
        <p:nvSpPr>
          <p:cNvPr id="7" name="Rechteck 6">
            <a:extLst>
              <a:ext uri="{FF2B5EF4-FFF2-40B4-BE49-F238E27FC236}">
                <a16:creationId xmlns:a16="http://schemas.microsoft.com/office/drawing/2014/main" id="{70073469-2B48-4D68-9194-F61714C32E88}"/>
              </a:ext>
            </a:extLst>
          </p:cNvPr>
          <p:cNvSpPr/>
          <p:nvPr/>
        </p:nvSpPr>
        <p:spPr>
          <a:xfrm>
            <a:off x="6728630" y="3327397"/>
            <a:ext cx="330200" cy="53340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75000"/>
                </a:schemeClr>
              </a:solidFill>
            </a:endParaRPr>
          </a:p>
        </p:txBody>
      </p:sp>
      <p:sp>
        <p:nvSpPr>
          <p:cNvPr id="8" name="Rechteck 7">
            <a:extLst>
              <a:ext uri="{FF2B5EF4-FFF2-40B4-BE49-F238E27FC236}">
                <a16:creationId xmlns:a16="http://schemas.microsoft.com/office/drawing/2014/main" id="{F260DF4C-29E9-400A-848B-F9A3411BA8C5}"/>
              </a:ext>
            </a:extLst>
          </p:cNvPr>
          <p:cNvSpPr/>
          <p:nvPr/>
        </p:nvSpPr>
        <p:spPr>
          <a:xfrm>
            <a:off x="7138444" y="3327397"/>
            <a:ext cx="3286125" cy="53340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75000"/>
                </a:schemeClr>
              </a:solidFill>
            </a:endParaRPr>
          </a:p>
        </p:txBody>
      </p:sp>
      <p:sp>
        <p:nvSpPr>
          <p:cNvPr id="9" name="Rechteck 8">
            <a:extLst>
              <a:ext uri="{FF2B5EF4-FFF2-40B4-BE49-F238E27FC236}">
                <a16:creationId xmlns:a16="http://schemas.microsoft.com/office/drawing/2014/main" id="{3184EE1F-7E72-4BA2-9D69-0427227B4663}"/>
              </a:ext>
            </a:extLst>
          </p:cNvPr>
          <p:cNvSpPr/>
          <p:nvPr/>
        </p:nvSpPr>
        <p:spPr>
          <a:xfrm>
            <a:off x="10497753" y="3327397"/>
            <a:ext cx="376238" cy="53340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75000"/>
                </a:schemeClr>
              </a:solidFill>
            </a:endParaRPr>
          </a:p>
        </p:txBody>
      </p:sp>
      <p:sp>
        <p:nvSpPr>
          <p:cNvPr id="10" name="Pfeil: Fünfeck 9">
            <a:extLst>
              <a:ext uri="{FF2B5EF4-FFF2-40B4-BE49-F238E27FC236}">
                <a16:creationId xmlns:a16="http://schemas.microsoft.com/office/drawing/2014/main" id="{BCDD478F-EBBD-449F-A964-7EA8391C2E42}"/>
              </a:ext>
            </a:extLst>
          </p:cNvPr>
          <p:cNvSpPr/>
          <p:nvPr/>
        </p:nvSpPr>
        <p:spPr>
          <a:xfrm>
            <a:off x="10947175" y="3327399"/>
            <a:ext cx="1052512" cy="533401"/>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lumMod val="75000"/>
                </a:schemeClr>
              </a:solidFill>
            </a:endParaRPr>
          </a:p>
        </p:txBody>
      </p:sp>
      <p:sp>
        <p:nvSpPr>
          <p:cNvPr id="11" name="Textfeld 10">
            <a:extLst>
              <a:ext uri="{FF2B5EF4-FFF2-40B4-BE49-F238E27FC236}">
                <a16:creationId xmlns:a16="http://schemas.microsoft.com/office/drawing/2014/main" id="{946B0E33-5159-4474-BE47-0B8BFECD4882}"/>
              </a:ext>
            </a:extLst>
          </p:cNvPr>
          <p:cNvSpPr txBox="1"/>
          <p:nvPr/>
        </p:nvSpPr>
        <p:spPr>
          <a:xfrm>
            <a:off x="2315695" y="3363262"/>
            <a:ext cx="1358901" cy="461665"/>
          </a:xfrm>
          <a:prstGeom prst="rect">
            <a:avLst/>
          </a:prstGeom>
          <a:noFill/>
          <a:ln>
            <a:solidFill>
              <a:schemeClr val="bg1">
                <a:lumMod val="75000"/>
              </a:schemeClr>
            </a:solidFill>
          </a:ln>
        </p:spPr>
        <p:txBody>
          <a:bodyPr wrap="square" rtlCol="0">
            <a:spAutoFit/>
          </a:bodyPr>
          <a:lstStyle/>
          <a:p>
            <a:r>
              <a:rPr lang="de-DE" sz="2400" dirty="0">
                <a:solidFill>
                  <a:schemeClr val="bg1">
                    <a:lumMod val="50000"/>
                  </a:schemeClr>
                </a:solidFill>
              </a:rPr>
              <a:t>„Heute“</a:t>
            </a:r>
            <a:endParaRPr lang="de-DE" dirty="0">
              <a:solidFill>
                <a:schemeClr val="bg1">
                  <a:lumMod val="50000"/>
                </a:schemeClr>
              </a:solidFill>
            </a:endParaRPr>
          </a:p>
        </p:txBody>
      </p:sp>
      <p:sp>
        <p:nvSpPr>
          <p:cNvPr id="12" name="Pfeil: nach unten 11">
            <a:extLst>
              <a:ext uri="{FF2B5EF4-FFF2-40B4-BE49-F238E27FC236}">
                <a16:creationId xmlns:a16="http://schemas.microsoft.com/office/drawing/2014/main" id="{B7B34B50-E8AF-4D3F-9B4C-2421B6D1B39F}"/>
              </a:ext>
            </a:extLst>
          </p:cNvPr>
          <p:cNvSpPr/>
          <p:nvPr/>
        </p:nvSpPr>
        <p:spPr>
          <a:xfrm>
            <a:off x="779235" y="2254250"/>
            <a:ext cx="527050" cy="1396995"/>
          </a:xfrm>
          <a:prstGeom prst="down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a:t>Geburt</a:t>
            </a:r>
          </a:p>
        </p:txBody>
      </p:sp>
      <p:sp>
        <p:nvSpPr>
          <p:cNvPr id="13" name="Textfeld 12">
            <a:extLst>
              <a:ext uri="{FF2B5EF4-FFF2-40B4-BE49-F238E27FC236}">
                <a16:creationId xmlns:a16="http://schemas.microsoft.com/office/drawing/2014/main" id="{5B4F22FC-38B0-469D-932C-52B3D79E7059}"/>
              </a:ext>
            </a:extLst>
          </p:cNvPr>
          <p:cNvSpPr txBox="1"/>
          <p:nvPr/>
        </p:nvSpPr>
        <p:spPr>
          <a:xfrm>
            <a:off x="4612451" y="3909025"/>
            <a:ext cx="1811137" cy="1200329"/>
          </a:xfrm>
          <a:prstGeom prst="rect">
            <a:avLst/>
          </a:prstGeom>
          <a:noFill/>
        </p:spPr>
        <p:txBody>
          <a:bodyPr wrap="none" rtlCol="0">
            <a:spAutoFit/>
          </a:bodyPr>
          <a:lstStyle/>
          <a:p>
            <a:r>
              <a:rPr lang="de-DE" dirty="0">
                <a:solidFill>
                  <a:schemeClr val="bg1">
                    <a:lumMod val="75000"/>
                  </a:schemeClr>
                </a:solidFill>
              </a:rPr>
              <a:t>70. Jahrwoche* =</a:t>
            </a:r>
          </a:p>
          <a:p>
            <a:r>
              <a:rPr lang="de-DE" dirty="0">
                <a:solidFill>
                  <a:schemeClr val="bg1">
                    <a:lumMod val="75000"/>
                  </a:schemeClr>
                </a:solidFill>
              </a:rPr>
              <a:t>7 Jahre Drangsal</a:t>
            </a:r>
          </a:p>
          <a:p>
            <a:pPr algn="ctr"/>
            <a:r>
              <a:rPr lang="de-DE" dirty="0">
                <a:solidFill>
                  <a:schemeClr val="bg1">
                    <a:lumMod val="75000"/>
                  </a:schemeClr>
                </a:solidFill>
              </a:rPr>
              <a:t>„Tag des HERRN“</a:t>
            </a:r>
          </a:p>
          <a:p>
            <a:pPr algn="ctr"/>
            <a:endParaRPr lang="de-DE" dirty="0">
              <a:solidFill>
                <a:schemeClr val="bg1">
                  <a:lumMod val="75000"/>
                </a:schemeClr>
              </a:solidFill>
            </a:endParaRPr>
          </a:p>
        </p:txBody>
      </p:sp>
      <p:sp>
        <p:nvSpPr>
          <p:cNvPr id="14" name="Stern: 6 Zacken 13">
            <a:extLst>
              <a:ext uri="{FF2B5EF4-FFF2-40B4-BE49-F238E27FC236}">
                <a16:creationId xmlns:a16="http://schemas.microsoft.com/office/drawing/2014/main" id="{3A8FB9A3-16FB-44EC-B87E-C27AFD223CB0}"/>
              </a:ext>
            </a:extLst>
          </p:cNvPr>
          <p:cNvSpPr/>
          <p:nvPr/>
        </p:nvSpPr>
        <p:spPr>
          <a:xfrm>
            <a:off x="896710" y="1882773"/>
            <a:ext cx="292100" cy="323850"/>
          </a:xfrm>
          <a:prstGeom prst="star6">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unten 15">
            <a:extLst>
              <a:ext uri="{FF2B5EF4-FFF2-40B4-BE49-F238E27FC236}">
                <a16:creationId xmlns:a16="http://schemas.microsoft.com/office/drawing/2014/main" id="{2E0F81BF-B2C8-4D83-85CC-E92A8B933681}"/>
              </a:ext>
            </a:extLst>
          </p:cNvPr>
          <p:cNvSpPr/>
          <p:nvPr/>
        </p:nvSpPr>
        <p:spPr>
          <a:xfrm rot="10800000">
            <a:off x="3986904" y="1832204"/>
            <a:ext cx="527050" cy="139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dirty="0"/>
              <a:t>Gläubigen</a:t>
            </a:r>
          </a:p>
        </p:txBody>
      </p:sp>
      <p:sp>
        <p:nvSpPr>
          <p:cNvPr id="20" name="Textfeld 19">
            <a:extLst>
              <a:ext uri="{FF2B5EF4-FFF2-40B4-BE49-F238E27FC236}">
                <a16:creationId xmlns:a16="http://schemas.microsoft.com/office/drawing/2014/main" id="{9B2D757F-09D1-43F9-91E9-B22F9D0C3AC3}"/>
              </a:ext>
            </a:extLst>
          </p:cNvPr>
          <p:cNvSpPr txBox="1"/>
          <p:nvPr/>
        </p:nvSpPr>
        <p:spPr>
          <a:xfrm rot="16200000">
            <a:off x="4312947" y="1864489"/>
            <a:ext cx="1359731" cy="646331"/>
          </a:xfrm>
          <a:prstGeom prst="rect">
            <a:avLst/>
          </a:prstGeom>
          <a:noFill/>
        </p:spPr>
        <p:txBody>
          <a:bodyPr wrap="none" rtlCol="0">
            <a:spAutoFit/>
          </a:bodyPr>
          <a:lstStyle/>
          <a:p>
            <a:pPr algn="r"/>
            <a:r>
              <a:rPr lang="de-DE">
                <a:solidFill>
                  <a:schemeClr val="bg1">
                    <a:lumMod val="75000"/>
                  </a:schemeClr>
                </a:solidFill>
              </a:rPr>
              <a:t>Richterstuhl </a:t>
            </a:r>
          </a:p>
          <a:p>
            <a:r>
              <a:rPr lang="de-DE">
                <a:solidFill>
                  <a:schemeClr val="bg1">
                    <a:lumMod val="75000"/>
                  </a:schemeClr>
                </a:solidFill>
              </a:rPr>
              <a:t>des Christus</a:t>
            </a:r>
          </a:p>
        </p:txBody>
      </p:sp>
      <p:sp>
        <p:nvSpPr>
          <p:cNvPr id="21" name="Textfeld 20">
            <a:extLst>
              <a:ext uri="{FF2B5EF4-FFF2-40B4-BE49-F238E27FC236}">
                <a16:creationId xmlns:a16="http://schemas.microsoft.com/office/drawing/2014/main" id="{056D63D0-1AB7-4C46-AC66-193DAC39FCE9}"/>
              </a:ext>
            </a:extLst>
          </p:cNvPr>
          <p:cNvSpPr txBox="1"/>
          <p:nvPr/>
        </p:nvSpPr>
        <p:spPr>
          <a:xfrm rot="16200000">
            <a:off x="5209735" y="1870933"/>
            <a:ext cx="1346844" cy="646331"/>
          </a:xfrm>
          <a:prstGeom prst="rect">
            <a:avLst/>
          </a:prstGeom>
          <a:noFill/>
        </p:spPr>
        <p:txBody>
          <a:bodyPr wrap="none" rtlCol="0">
            <a:spAutoFit/>
          </a:bodyPr>
          <a:lstStyle/>
          <a:p>
            <a:pPr algn="ctr"/>
            <a:r>
              <a:rPr lang="de-DE">
                <a:solidFill>
                  <a:schemeClr val="bg1">
                    <a:lumMod val="75000"/>
                  </a:schemeClr>
                </a:solidFill>
              </a:rPr>
              <a:t>Hochzeit </a:t>
            </a:r>
          </a:p>
          <a:p>
            <a:pPr algn="ctr"/>
            <a:r>
              <a:rPr lang="de-DE">
                <a:solidFill>
                  <a:schemeClr val="bg1">
                    <a:lumMod val="75000"/>
                  </a:schemeClr>
                </a:solidFill>
              </a:rPr>
              <a:t>des Lammes</a:t>
            </a:r>
          </a:p>
        </p:txBody>
      </p:sp>
      <p:pic>
        <p:nvPicPr>
          <p:cNvPr id="23" name="Grafik 22" descr="Ein Bild, das schwarz enthält.&#10;&#10;Automatisch generierte Beschreibung">
            <a:extLst>
              <a:ext uri="{FF2B5EF4-FFF2-40B4-BE49-F238E27FC236}">
                <a16:creationId xmlns:a16="http://schemas.microsoft.com/office/drawing/2014/main" id="{F0093727-6FE7-4E75-87D0-5F117EB54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107" y="1060757"/>
            <a:ext cx="551410" cy="420269"/>
          </a:xfrm>
          <a:prstGeom prst="rect">
            <a:avLst/>
          </a:prstGeom>
          <a:noFill/>
          <a:ln>
            <a:noFill/>
          </a:ln>
        </p:spPr>
      </p:pic>
      <p:pic>
        <p:nvPicPr>
          <p:cNvPr id="25" name="Grafik 24">
            <a:extLst>
              <a:ext uri="{FF2B5EF4-FFF2-40B4-BE49-F238E27FC236}">
                <a16:creationId xmlns:a16="http://schemas.microsoft.com/office/drawing/2014/main" id="{A94D871A-7952-4735-8CC4-1C4B4EDE8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9762" y="1109043"/>
            <a:ext cx="566561" cy="345220"/>
          </a:xfrm>
          <a:prstGeom prst="rect">
            <a:avLst/>
          </a:prstGeom>
        </p:spPr>
      </p:pic>
      <p:grpSp>
        <p:nvGrpSpPr>
          <p:cNvPr id="29" name="Gruppieren 28">
            <a:extLst>
              <a:ext uri="{FF2B5EF4-FFF2-40B4-BE49-F238E27FC236}">
                <a16:creationId xmlns:a16="http://schemas.microsoft.com/office/drawing/2014/main" id="{2354E11D-DCE4-4FC0-A29F-F7C83C53A6C5}"/>
              </a:ext>
            </a:extLst>
          </p:cNvPr>
          <p:cNvGrpSpPr/>
          <p:nvPr/>
        </p:nvGrpSpPr>
        <p:grpSpPr>
          <a:xfrm>
            <a:off x="6415600" y="915113"/>
            <a:ext cx="527050" cy="1402637"/>
            <a:chOff x="5858614" y="2026363"/>
            <a:chExt cx="527050" cy="2259169"/>
          </a:xfrm>
          <a:solidFill>
            <a:schemeClr val="bg1">
              <a:lumMod val="85000"/>
            </a:schemeClr>
          </a:solidFill>
        </p:grpSpPr>
        <p:sp>
          <p:nvSpPr>
            <p:cNvPr id="28" name="Pfeil: nach unten 27">
              <a:extLst>
                <a:ext uri="{FF2B5EF4-FFF2-40B4-BE49-F238E27FC236}">
                  <a16:creationId xmlns:a16="http://schemas.microsoft.com/office/drawing/2014/main" id="{E350CD71-4347-4F08-B3F2-C3DDBF778921}"/>
                </a:ext>
              </a:extLst>
            </p:cNvPr>
            <p:cNvSpPr/>
            <p:nvPr/>
          </p:nvSpPr>
          <p:spPr>
            <a:xfrm>
              <a:off x="5858614" y="2026363"/>
              <a:ext cx="527050" cy="2259169"/>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de-DE">
                <a:solidFill>
                  <a:schemeClr val="bg1">
                    <a:lumMod val="75000"/>
                  </a:schemeClr>
                </a:solidFill>
              </a:endParaRPr>
            </a:p>
          </p:txBody>
        </p:sp>
        <p:sp>
          <p:nvSpPr>
            <p:cNvPr id="26" name="Pfeil: nach unten 25">
              <a:extLst>
                <a:ext uri="{FF2B5EF4-FFF2-40B4-BE49-F238E27FC236}">
                  <a16:creationId xmlns:a16="http://schemas.microsoft.com/office/drawing/2014/main" id="{3A0CF98D-3742-43E3-8D35-0C1DBEF33608}"/>
                </a:ext>
              </a:extLst>
            </p:cNvPr>
            <p:cNvSpPr/>
            <p:nvPr/>
          </p:nvSpPr>
          <p:spPr>
            <a:xfrm>
              <a:off x="5935365" y="2026363"/>
              <a:ext cx="373548" cy="2259169"/>
            </a:xfrm>
            <a:prstGeom prst="downArrow">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de-DE" dirty="0">
                  <a:solidFill>
                    <a:schemeClr val="bg1">
                      <a:lumMod val="75000"/>
                    </a:schemeClr>
                  </a:solidFill>
                </a:rPr>
                <a:t>Christus</a:t>
              </a:r>
            </a:p>
          </p:txBody>
        </p:sp>
      </p:grpSp>
      <p:sp>
        <p:nvSpPr>
          <p:cNvPr id="31" name="Geschweifte Klammer links 30">
            <a:extLst>
              <a:ext uri="{FF2B5EF4-FFF2-40B4-BE49-F238E27FC236}">
                <a16:creationId xmlns:a16="http://schemas.microsoft.com/office/drawing/2014/main" id="{DF935633-F7E3-4ABA-85DA-BD185D17C7E3}"/>
              </a:ext>
            </a:extLst>
          </p:cNvPr>
          <p:cNvSpPr/>
          <p:nvPr/>
        </p:nvSpPr>
        <p:spPr>
          <a:xfrm rot="5400000">
            <a:off x="5370074" y="-463110"/>
            <a:ext cx="171793" cy="2386089"/>
          </a:xfrm>
          <a:prstGeom prst="leftBrace">
            <a:avLst>
              <a:gd name="adj1" fmla="val 51127"/>
              <a:gd name="adj2" fmla="val 49559"/>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bg1">
                  <a:lumMod val="75000"/>
                </a:schemeClr>
              </a:solidFill>
            </a:endParaRPr>
          </a:p>
        </p:txBody>
      </p:sp>
      <p:sp>
        <p:nvSpPr>
          <p:cNvPr id="33" name="Textfeld 32">
            <a:extLst>
              <a:ext uri="{FF2B5EF4-FFF2-40B4-BE49-F238E27FC236}">
                <a16:creationId xmlns:a16="http://schemas.microsoft.com/office/drawing/2014/main" id="{F64CABA6-EC06-41E5-B6D6-065AB11B8245}"/>
              </a:ext>
            </a:extLst>
          </p:cNvPr>
          <p:cNvSpPr txBox="1"/>
          <p:nvPr/>
        </p:nvSpPr>
        <p:spPr>
          <a:xfrm>
            <a:off x="4363523" y="145491"/>
            <a:ext cx="2249142" cy="369332"/>
          </a:xfrm>
          <a:prstGeom prst="rect">
            <a:avLst/>
          </a:prstGeom>
          <a:noFill/>
        </p:spPr>
        <p:txBody>
          <a:bodyPr wrap="none" rtlCol="0">
            <a:spAutoFit/>
          </a:bodyPr>
          <a:lstStyle/>
          <a:p>
            <a:r>
              <a:rPr lang="de-DE" dirty="0">
                <a:solidFill>
                  <a:schemeClr val="bg1">
                    <a:lumMod val="75000"/>
                  </a:schemeClr>
                </a:solidFill>
              </a:rPr>
              <a:t>Zweites Kommen Jesu</a:t>
            </a:r>
            <a:endParaRPr lang="de-DE" i="1" dirty="0">
              <a:solidFill>
                <a:schemeClr val="bg1">
                  <a:lumMod val="75000"/>
                </a:schemeClr>
              </a:solidFill>
            </a:endParaRPr>
          </a:p>
        </p:txBody>
      </p:sp>
      <p:sp>
        <p:nvSpPr>
          <p:cNvPr id="45" name="Textfeld 44">
            <a:extLst>
              <a:ext uri="{FF2B5EF4-FFF2-40B4-BE49-F238E27FC236}">
                <a16:creationId xmlns:a16="http://schemas.microsoft.com/office/drawing/2014/main" id="{16222D9E-B7AB-4B67-A24E-357B5C28DE45}"/>
              </a:ext>
            </a:extLst>
          </p:cNvPr>
          <p:cNvSpPr txBox="1"/>
          <p:nvPr/>
        </p:nvSpPr>
        <p:spPr>
          <a:xfrm rot="16200000">
            <a:off x="9520118" y="1993912"/>
            <a:ext cx="2207784" cy="530915"/>
          </a:xfrm>
          <a:prstGeom prst="rect">
            <a:avLst/>
          </a:prstGeom>
          <a:noFill/>
        </p:spPr>
        <p:txBody>
          <a:bodyPr wrap="none" rtlCol="0">
            <a:spAutoFit/>
          </a:bodyPr>
          <a:lstStyle/>
          <a:p>
            <a:r>
              <a:rPr lang="de-DE">
                <a:solidFill>
                  <a:schemeClr val="bg1">
                    <a:lumMod val="75000"/>
                  </a:schemeClr>
                </a:solidFill>
              </a:rPr>
              <a:t>Großer weißer Thron </a:t>
            </a:r>
          </a:p>
          <a:p>
            <a:pPr algn="ctr"/>
            <a:r>
              <a:rPr lang="de-DE" sz="1050">
                <a:solidFill>
                  <a:schemeClr val="bg1">
                    <a:lumMod val="75000"/>
                  </a:schemeClr>
                </a:solidFill>
              </a:rPr>
              <a:t>(Offb 20,11-15)</a:t>
            </a:r>
          </a:p>
        </p:txBody>
      </p:sp>
      <p:sp>
        <p:nvSpPr>
          <p:cNvPr id="46" name="Textfeld 45">
            <a:extLst>
              <a:ext uri="{FF2B5EF4-FFF2-40B4-BE49-F238E27FC236}">
                <a16:creationId xmlns:a16="http://schemas.microsoft.com/office/drawing/2014/main" id="{4CC41D6E-503C-4900-903B-DD61750F90D0}"/>
              </a:ext>
            </a:extLst>
          </p:cNvPr>
          <p:cNvSpPr txBox="1"/>
          <p:nvPr/>
        </p:nvSpPr>
        <p:spPr>
          <a:xfrm>
            <a:off x="6328385" y="3965564"/>
            <a:ext cx="1116011" cy="923330"/>
          </a:xfrm>
          <a:prstGeom prst="rect">
            <a:avLst/>
          </a:prstGeom>
          <a:noFill/>
        </p:spPr>
        <p:txBody>
          <a:bodyPr wrap="square" rtlCol="0">
            <a:spAutoFit/>
          </a:bodyPr>
          <a:lstStyle/>
          <a:p>
            <a:pPr algn="ctr"/>
            <a:r>
              <a:rPr lang="de-DE">
                <a:solidFill>
                  <a:schemeClr val="bg1">
                    <a:lumMod val="75000"/>
                  </a:schemeClr>
                </a:solidFill>
              </a:rPr>
              <a:t>Gericht </a:t>
            </a:r>
          </a:p>
          <a:p>
            <a:pPr algn="ctr"/>
            <a:r>
              <a:rPr lang="de-DE">
                <a:solidFill>
                  <a:schemeClr val="bg1">
                    <a:lumMod val="75000"/>
                  </a:schemeClr>
                </a:solidFill>
              </a:rPr>
              <a:t>der </a:t>
            </a:r>
          </a:p>
          <a:p>
            <a:pPr algn="ctr"/>
            <a:r>
              <a:rPr lang="de-DE">
                <a:solidFill>
                  <a:schemeClr val="bg1">
                    <a:lumMod val="75000"/>
                  </a:schemeClr>
                </a:solidFill>
              </a:rPr>
              <a:t>Völker</a:t>
            </a:r>
          </a:p>
        </p:txBody>
      </p:sp>
      <p:sp>
        <p:nvSpPr>
          <p:cNvPr id="49" name="Textfeld 48">
            <a:extLst>
              <a:ext uri="{FF2B5EF4-FFF2-40B4-BE49-F238E27FC236}">
                <a16:creationId xmlns:a16="http://schemas.microsoft.com/office/drawing/2014/main" id="{95E9B5A5-45DF-4B92-8B05-C73328CE5BB4}"/>
              </a:ext>
            </a:extLst>
          </p:cNvPr>
          <p:cNvSpPr txBox="1"/>
          <p:nvPr/>
        </p:nvSpPr>
        <p:spPr>
          <a:xfrm>
            <a:off x="10222700" y="3957052"/>
            <a:ext cx="926344" cy="923330"/>
          </a:xfrm>
          <a:prstGeom prst="rect">
            <a:avLst/>
          </a:prstGeom>
          <a:noFill/>
        </p:spPr>
        <p:txBody>
          <a:bodyPr wrap="none" rtlCol="0">
            <a:spAutoFit/>
          </a:bodyPr>
          <a:lstStyle/>
          <a:p>
            <a:pPr algn="ctr"/>
            <a:r>
              <a:rPr lang="de-DE">
                <a:solidFill>
                  <a:schemeClr val="bg1">
                    <a:lumMod val="75000"/>
                  </a:schemeClr>
                </a:solidFill>
              </a:rPr>
              <a:t>Gericht </a:t>
            </a:r>
          </a:p>
          <a:p>
            <a:pPr algn="ctr"/>
            <a:r>
              <a:rPr lang="de-DE">
                <a:solidFill>
                  <a:schemeClr val="bg1">
                    <a:lumMod val="75000"/>
                  </a:schemeClr>
                </a:solidFill>
              </a:rPr>
              <a:t>der </a:t>
            </a:r>
          </a:p>
          <a:p>
            <a:pPr algn="ctr"/>
            <a:r>
              <a:rPr lang="de-DE">
                <a:solidFill>
                  <a:schemeClr val="bg1">
                    <a:lumMod val="75000"/>
                  </a:schemeClr>
                </a:solidFill>
              </a:rPr>
              <a:t>Toten</a:t>
            </a:r>
          </a:p>
        </p:txBody>
      </p:sp>
      <p:cxnSp>
        <p:nvCxnSpPr>
          <p:cNvPr id="48" name="Gerade Verbindung mit Pfeil 47">
            <a:extLst>
              <a:ext uri="{FF2B5EF4-FFF2-40B4-BE49-F238E27FC236}">
                <a16:creationId xmlns:a16="http://schemas.microsoft.com/office/drawing/2014/main" id="{ACA4CE64-B244-44DC-92E9-C4B315CACD66}"/>
              </a:ext>
            </a:extLst>
          </p:cNvPr>
          <p:cNvCxnSpPr/>
          <p:nvPr/>
        </p:nvCxnSpPr>
        <p:spPr>
          <a:xfrm>
            <a:off x="712127" y="5606980"/>
            <a:ext cx="111179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Gerader Verbinder 51">
            <a:extLst>
              <a:ext uri="{FF2B5EF4-FFF2-40B4-BE49-F238E27FC236}">
                <a16:creationId xmlns:a16="http://schemas.microsoft.com/office/drawing/2014/main" id="{ECC82C55-497B-427C-B7FE-FA4581B71FCA}"/>
              </a:ext>
            </a:extLst>
          </p:cNvPr>
          <p:cNvCxnSpPr/>
          <p:nvPr/>
        </p:nvCxnSpPr>
        <p:spPr>
          <a:xfrm>
            <a:off x="1034729" y="5489279"/>
            <a:ext cx="0" cy="22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C437869D-25B2-4FA6-9DBA-05F28276B0D1}"/>
              </a:ext>
            </a:extLst>
          </p:cNvPr>
          <p:cNvCxnSpPr/>
          <p:nvPr/>
        </p:nvCxnSpPr>
        <p:spPr>
          <a:xfrm>
            <a:off x="1403823" y="5493871"/>
            <a:ext cx="0" cy="22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371AD54A-470D-40A8-A6A0-F6604D834AD1}"/>
              </a:ext>
            </a:extLst>
          </p:cNvPr>
          <p:cNvCxnSpPr/>
          <p:nvPr/>
        </p:nvCxnSpPr>
        <p:spPr>
          <a:xfrm>
            <a:off x="3468420" y="5497443"/>
            <a:ext cx="0" cy="22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4BED3F2D-3581-425C-9B6A-1C9C7C582FD9}"/>
              </a:ext>
            </a:extLst>
          </p:cNvPr>
          <p:cNvCxnSpPr/>
          <p:nvPr/>
        </p:nvCxnSpPr>
        <p:spPr>
          <a:xfrm>
            <a:off x="6663078" y="5461621"/>
            <a:ext cx="0" cy="226218"/>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83136394-FAA4-4C7E-A1BC-B7EB9E7E4AA9}"/>
              </a:ext>
            </a:extLst>
          </p:cNvPr>
          <p:cNvSpPr txBox="1"/>
          <p:nvPr/>
        </p:nvSpPr>
        <p:spPr>
          <a:xfrm>
            <a:off x="1194471" y="5762901"/>
            <a:ext cx="367408" cy="307777"/>
          </a:xfrm>
          <a:prstGeom prst="rect">
            <a:avLst/>
          </a:prstGeom>
          <a:noFill/>
        </p:spPr>
        <p:txBody>
          <a:bodyPr wrap="none" rtlCol="0">
            <a:spAutoFit/>
          </a:bodyPr>
          <a:lstStyle/>
          <a:p>
            <a:r>
              <a:rPr lang="de-DE" sz="1400">
                <a:solidFill>
                  <a:schemeClr val="bg1">
                    <a:lumMod val="75000"/>
                  </a:schemeClr>
                </a:solidFill>
              </a:rPr>
              <a:t>70</a:t>
            </a:r>
            <a:endParaRPr lang="de-DE">
              <a:solidFill>
                <a:schemeClr val="bg1">
                  <a:lumMod val="75000"/>
                </a:schemeClr>
              </a:solidFill>
            </a:endParaRPr>
          </a:p>
        </p:txBody>
      </p:sp>
      <p:sp>
        <p:nvSpPr>
          <p:cNvPr id="59" name="Textfeld 58">
            <a:extLst>
              <a:ext uri="{FF2B5EF4-FFF2-40B4-BE49-F238E27FC236}">
                <a16:creationId xmlns:a16="http://schemas.microsoft.com/office/drawing/2014/main" id="{C18D96C0-E4B2-498C-B88B-173124FC3D1D}"/>
              </a:ext>
            </a:extLst>
          </p:cNvPr>
          <p:cNvSpPr txBox="1"/>
          <p:nvPr/>
        </p:nvSpPr>
        <p:spPr>
          <a:xfrm>
            <a:off x="3179269" y="5723661"/>
            <a:ext cx="550151" cy="307777"/>
          </a:xfrm>
          <a:prstGeom prst="rect">
            <a:avLst/>
          </a:prstGeom>
          <a:noFill/>
        </p:spPr>
        <p:txBody>
          <a:bodyPr wrap="none" rtlCol="0">
            <a:spAutoFit/>
          </a:bodyPr>
          <a:lstStyle/>
          <a:p>
            <a:r>
              <a:rPr lang="de-DE" sz="1400">
                <a:solidFill>
                  <a:schemeClr val="bg1">
                    <a:lumMod val="75000"/>
                  </a:schemeClr>
                </a:solidFill>
              </a:rPr>
              <a:t>1948</a:t>
            </a:r>
            <a:endParaRPr lang="de-DE">
              <a:solidFill>
                <a:schemeClr val="bg1">
                  <a:lumMod val="75000"/>
                </a:schemeClr>
              </a:solidFill>
            </a:endParaRPr>
          </a:p>
        </p:txBody>
      </p:sp>
      <p:sp>
        <p:nvSpPr>
          <p:cNvPr id="60" name="Textfeld 59">
            <a:extLst>
              <a:ext uri="{FF2B5EF4-FFF2-40B4-BE49-F238E27FC236}">
                <a16:creationId xmlns:a16="http://schemas.microsoft.com/office/drawing/2014/main" id="{8A281367-1CD8-4133-8489-0B2512D021B0}"/>
              </a:ext>
            </a:extLst>
          </p:cNvPr>
          <p:cNvSpPr txBox="1"/>
          <p:nvPr/>
        </p:nvSpPr>
        <p:spPr>
          <a:xfrm>
            <a:off x="6553102" y="5723659"/>
            <a:ext cx="268022" cy="307777"/>
          </a:xfrm>
          <a:prstGeom prst="rect">
            <a:avLst/>
          </a:prstGeom>
          <a:noFill/>
        </p:spPr>
        <p:txBody>
          <a:bodyPr wrap="none" rtlCol="0">
            <a:spAutoFit/>
          </a:bodyPr>
          <a:lstStyle/>
          <a:p>
            <a:r>
              <a:rPr lang="de-DE" sz="1400">
                <a:solidFill>
                  <a:schemeClr val="bg1">
                    <a:lumMod val="75000"/>
                  </a:schemeClr>
                </a:solidFill>
              </a:rPr>
              <a:t>?</a:t>
            </a:r>
          </a:p>
        </p:txBody>
      </p:sp>
      <p:cxnSp>
        <p:nvCxnSpPr>
          <p:cNvPr id="61" name="Gerader Verbinder 60">
            <a:extLst>
              <a:ext uri="{FF2B5EF4-FFF2-40B4-BE49-F238E27FC236}">
                <a16:creationId xmlns:a16="http://schemas.microsoft.com/office/drawing/2014/main" id="{03275587-01BE-4894-A074-4F8F388E4248}"/>
              </a:ext>
            </a:extLst>
          </p:cNvPr>
          <p:cNvCxnSpPr/>
          <p:nvPr/>
        </p:nvCxnSpPr>
        <p:spPr>
          <a:xfrm>
            <a:off x="3005143" y="5497443"/>
            <a:ext cx="0" cy="226218"/>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22DEABF9-848B-4147-BE0B-F82F3321DF01}"/>
              </a:ext>
            </a:extLst>
          </p:cNvPr>
          <p:cNvSpPr txBox="1"/>
          <p:nvPr/>
        </p:nvSpPr>
        <p:spPr>
          <a:xfrm>
            <a:off x="896710" y="5753920"/>
            <a:ext cx="276038" cy="307777"/>
          </a:xfrm>
          <a:prstGeom prst="rect">
            <a:avLst/>
          </a:prstGeom>
          <a:noFill/>
        </p:spPr>
        <p:txBody>
          <a:bodyPr wrap="none" rtlCol="0">
            <a:spAutoFit/>
          </a:bodyPr>
          <a:lstStyle/>
          <a:p>
            <a:r>
              <a:rPr lang="de-DE" sz="1400">
                <a:solidFill>
                  <a:schemeClr val="bg1">
                    <a:lumMod val="75000"/>
                  </a:schemeClr>
                </a:solidFill>
              </a:rPr>
              <a:t>0</a:t>
            </a:r>
            <a:endParaRPr lang="de-DE">
              <a:solidFill>
                <a:schemeClr val="bg1">
                  <a:lumMod val="75000"/>
                </a:schemeClr>
              </a:solidFill>
            </a:endParaRPr>
          </a:p>
        </p:txBody>
      </p:sp>
      <p:sp>
        <p:nvSpPr>
          <p:cNvPr id="63" name="Textfeld 62">
            <a:extLst>
              <a:ext uri="{FF2B5EF4-FFF2-40B4-BE49-F238E27FC236}">
                <a16:creationId xmlns:a16="http://schemas.microsoft.com/office/drawing/2014/main" id="{CF721B49-90E4-4623-9674-1BD203489080}"/>
              </a:ext>
            </a:extLst>
          </p:cNvPr>
          <p:cNvSpPr txBox="1"/>
          <p:nvPr/>
        </p:nvSpPr>
        <p:spPr>
          <a:xfrm>
            <a:off x="2700581" y="5723661"/>
            <a:ext cx="604654" cy="523220"/>
          </a:xfrm>
          <a:prstGeom prst="rect">
            <a:avLst/>
          </a:prstGeom>
          <a:noFill/>
        </p:spPr>
        <p:txBody>
          <a:bodyPr wrap="none" rtlCol="0">
            <a:spAutoFit/>
          </a:bodyPr>
          <a:lstStyle/>
          <a:p>
            <a:pPr algn="ctr"/>
            <a:r>
              <a:rPr lang="de-DE" sz="1400">
                <a:solidFill>
                  <a:schemeClr val="bg1">
                    <a:lumMod val="75000"/>
                  </a:schemeClr>
                </a:solidFill>
              </a:rPr>
              <a:t>1914-</a:t>
            </a:r>
          </a:p>
          <a:p>
            <a:pPr algn="ctr"/>
            <a:r>
              <a:rPr lang="de-DE" sz="1400">
                <a:solidFill>
                  <a:schemeClr val="bg1">
                    <a:lumMod val="75000"/>
                  </a:schemeClr>
                </a:solidFill>
              </a:rPr>
              <a:t>45</a:t>
            </a:r>
            <a:endParaRPr lang="de-DE">
              <a:solidFill>
                <a:schemeClr val="bg1">
                  <a:lumMod val="75000"/>
                </a:schemeClr>
              </a:solidFill>
            </a:endParaRPr>
          </a:p>
        </p:txBody>
      </p:sp>
      <p:sp>
        <p:nvSpPr>
          <p:cNvPr id="54" name="Textfeld 53">
            <a:extLst>
              <a:ext uri="{FF2B5EF4-FFF2-40B4-BE49-F238E27FC236}">
                <a16:creationId xmlns:a16="http://schemas.microsoft.com/office/drawing/2014/main" id="{A679DFEE-4BFB-4CB6-934D-DD7B4232CFB3}"/>
              </a:ext>
            </a:extLst>
          </p:cNvPr>
          <p:cNvSpPr txBox="1"/>
          <p:nvPr/>
        </p:nvSpPr>
        <p:spPr>
          <a:xfrm rot="16200000">
            <a:off x="469418" y="4500351"/>
            <a:ext cx="1819857" cy="307777"/>
          </a:xfrm>
          <a:prstGeom prst="rect">
            <a:avLst/>
          </a:prstGeom>
          <a:noFill/>
        </p:spPr>
        <p:txBody>
          <a:bodyPr wrap="none" rtlCol="0">
            <a:spAutoFit/>
          </a:bodyPr>
          <a:lstStyle/>
          <a:p>
            <a:r>
              <a:rPr lang="de-DE" sz="1400" dirty="0">
                <a:solidFill>
                  <a:schemeClr val="bg1">
                    <a:lumMod val="75000"/>
                  </a:schemeClr>
                </a:solidFill>
              </a:rPr>
              <a:t>Zerstörung Jerusalems</a:t>
            </a:r>
          </a:p>
        </p:txBody>
      </p:sp>
      <p:sp>
        <p:nvSpPr>
          <p:cNvPr id="65" name="Textfeld 64">
            <a:extLst>
              <a:ext uri="{FF2B5EF4-FFF2-40B4-BE49-F238E27FC236}">
                <a16:creationId xmlns:a16="http://schemas.microsoft.com/office/drawing/2014/main" id="{D48245F6-4C64-4C8A-80B5-8AC675D67452}"/>
              </a:ext>
            </a:extLst>
          </p:cNvPr>
          <p:cNvSpPr txBox="1"/>
          <p:nvPr/>
        </p:nvSpPr>
        <p:spPr>
          <a:xfrm rot="16200000">
            <a:off x="2557208" y="4757259"/>
            <a:ext cx="891398" cy="307777"/>
          </a:xfrm>
          <a:prstGeom prst="rect">
            <a:avLst/>
          </a:prstGeom>
          <a:noFill/>
        </p:spPr>
        <p:txBody>
          <a:bodyPr wrap="none" rtlCol="0">
            <a:spAutoFit/>
          </a:bodyPr>
          <a:lstStyle/>
          <a:p>
            <a:r>
              <a:rPr lang="de-DE" sz="1400">
                <a:solidFill>
                  <a:schemeClr val="bg1">
                    <a:lumMod val="75000"/>
                  </a:schemeClr>
                </a:solidFill>
              </a:rPr>
              <a:t>Weltkrieg</a:t>
            </a:r>
          </a:p>
        </p:txBody>
      </p:sp>
      <p:sp>
        <p:nvSpPr>
          <p:cNvPr id="66" name="Textfeld 65">
            <a:extLst>
              <a:ext uri="{FF2B5EF4-FFF2-40B4-BE49-F238E27FC236}">
                <a16:creationId xmlns:a16="http://schemas.microsoft.com/office/drawing/2014/main" id="{4986C9F3-6E65-4FDE-8A2B-6894EC6D6D0B}"/>
              </a:ext>
            </a:extLst>
          </p:cNvPr>
          <p:cNvSpPr txBox="1"/>
          <p:nvPr/>
        </p:nvSpPr>
        <p:spPr>
          <a:xfrm rot="16200000">
            <a:off x="2974241" y="4726379"/>
            <a:ext cx="989886" cy="307777"/>
          </a:xfrm>
          <a:prstGeom prst="rect">
            <a:avLst/>
          </a:prstGeom>
          <a:noFill/>
        </p:spPr>
        <p:txBody>
          <a:bodyPr wrap="none" rtlCol="0">
            <a:spAutoFit/>
          </a:bodyPr>
          <a:lstStyle/>
          <a:p>
            <a:r>
              <a:rPr lang="de-DE" sz="1400">
                <a:solidFill>
                  <a:schemeClr val="bg1">
                    <a:lumMod val="75000"/>
                  </a:schemeClr>
                </a:solidFill>
              </a:rPr>
              <a:t>Staat Israel</a:t>
            </a:r>
          </a:p>
        </p:txBody>
      </p:sp>
      <p:sp>
        <p:nvSpPr>
          <p:cNvPr id="67" name="Textfeld 66">
            <a:extLst>
              <a:ext uri="{FF2B5EF4-FFF2-40B4-BE49-F238E27FC236}">
                <a16:creationId xmlns:a16="http://schemas.microsoft.com/office/drawing/2014/main" id="{86C92994-E8C7-4DC6-8672-D460DA71E3B0}"/>
              </a:ext>
            </a:extLst>
          </p:cNvPr>
          <p:cNvSpPr txBox="1"/>
          <p:nvPr/>
        </p:nvSpPr>
        <p:spPr>
          <a:xfrm rot="16200000">
            <a:off x="3489025" y="4740234"/>
            <a:ext cx="991041" cy="307777"/>
          </a:xfrm>
          <a:prstGeom prst="rect">
            <a:avLst/>
          </a:prstGeom>
          <a:noFill/>
        </p:spPr>
        <p:txBody>
          <a:bodyPr wrap="none" rtlCol="0">
            <a:spAutoFit/>
          </a:bodyPr>
          <a:lstStyle/>
          <a:p>
            <a:r>
              <a:rPr lang="de-DE" sz="1400">
                <a:solidFill>
                  <a:schemeClr val="bg1">
                    <a:lumMod val="75000"/>
                  </a:schemeClr>
                </a:solidFill>
              </a:rPr>
              <a:t>Tempelbau</a:t>
            </a:r>
          </a:p>
        </p:txBody>
      </p:sp>
      <p:sp>
        <p:nvSpPr>
          <p:cNvPr id="58" name="Textfeld 57">
            <a:extLst>
              <a:ext uri="{FF2B5EF4-FFF2-40B4-BE49-F238E27FC236}">
                <a16:creationId xmlns:a16="http://schemas.microsoft.com/office/drawing/2014/main" id="{E68EBF2A-8E38-4931-9B0F-48CD7445545C}"/>
              </a:ext>
            </a:extLst>
          </p:cNvPr>
          <p:cNvSpPr txBox="1"/>
          <p:nvPr/>
        </p:nvSpPr>
        <p:spPr>
          <a:xfrm>
            <a:off x="4388145" y="5716267"/>
            <a:ext cx="2199898" cy="307777"/>
          </a:xfrm>
          <a:prstGeom prst="rect">
            <a:avLst/>
          </a:prstGeom>
          <a:noFill/>
        </p:spPr>
        <p:txBody>
          <a:bodyPr wrap="none" rtlCol="0">
            <a:spAutoFit/>
          </a:bodyPr>
          <a:lstStyle/>
          <a:p>
            <a:r>
              <a:rPr lang="de-DE" sz="1400" i="1">
                <a:solidFill>
                  <a:schemeClr val="bg1">
                    <a:lumMod val="75000"/>
                  </a:schemeClr>
                </a:solidFill>
              </a:rPr>
              <a:t>„Diese Generation“ </a:t>
            </a:r>
            <a:r>
              <a:rPr lang="de-DE" sz="1050" i="1">
                <a:solidFill>
                  <a:schemeClr val="bg1">
                    <a:lumMod val="75000"/>
                  </a:schemeClr>
                </a:solidFill>
              </a:rPr>
              <a:t>(</a:t>
            </a:r>
            <a:r>
              <a:rPr lang="de-DE" sz="1050" i="1" err="1">
                <a:solidFill>
                  <a:schemeClr val="bg1">
                    <a:lumMod val="75000"/>
                  </a:schemeClr>
                </a:solidFill>
              </a:rPr>
              <a:t>Mt</a:t>
            </a:r>
            <a:r>
              <a:rPr lang="de-DE" sz="1050" i="1">
                <a:solidFill>
                  <a:schemeClr val="bg1">
                    <a:lumMod val="75000"/>
                  </a:schemeClr>
                </a:solidFill>
              </a:rPr>
              <a:t> 24,34)</a:t>
            </a:r>
          </a:p>
        </p:txBody>
      </p:sp>
      <p:cxnSp>
        <p:nvCxnSpPr>
          <p:cNvPr id="70" name="Gerader Verbinder 69">
            <a:extLst>
              <a:ext uri="{FF2B5EF4-FFF2-40B4-BE49-F238E27FC236}">
                <a16:creationId xmlns:a16="http://schemas.microsoft.com/office/drawing/2014/main" id="{79762F4F-F561-4582-ACAD-F4D663053324}"/>
              </a:ext>
            </a:extLst>
          </p:cNvPr>
          <p:cNvCxnSpPr/>
          <p:nvPr/>
        </p:nvCxnSpPr>
        <p:spPr>
          <a:xfrm>
            <a:off x="4239362" y="5489279"/>
            <a:ext cx="0" cy="22621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feld 71">
            <a:extLst>
              <a:ext uri="{FF2B5EF4-FFF2-40B4-BE49-F238E27FC236}">
                <a16:creationId xmlns:a16="http://schemas.microsoft.com/office/drawing/2014/main" id="{551EA3C7-2580-4DDA-8BA7-BB08407423D6}"/>
              </a:ext>
            </a:extLst>
          </p:cNvPr>
          <p:cNvSpPr txBox="1"/>
          <p:nvPr/>
        </p:nvSpPr>
        <p:spPr>
          <a:xfrm>
            <a:off x="4565250" y="3360047"/>
            <a:ext cx="2105702" cy="461665"/>
          </a:xfrm>
          <a:prstGeom prst="rect">
            <a:avLst/>
          </a:prstGeom>
          <a:solidFill>
            <a:schemeClr val="bg1">
              <a:lumMod val="75000"/>
            </a:schemeClr>
          </a:solidFill>
          <a:ln>
            <a:solidFill>
              <a:schemeClr val="bg1">
                <a:lumMod val="75000"/>
              </a:schemeClr>
            </a:solidFill>
          </a:ln>
        </p:spPr>
        <p:txBody>
          <a:bodyPr wrap="square">
            <a:spAutoFit/>
          </a:bodyPr>
          <a:lstStyle/>
          <a:p>
            <a:pPr algn="ctr"/>
            <a:r>
              <a:rPr lang="de-DE" sz="2400" dirty="0">
                <a:solidFill>
                  <a:schemeClr val="bg1">
                    <a:lumMod val="50000"/>
                  </a:schemeClr>
                </a:solidFill>
              </a:rPr>
              <a:t>Zorn Gottes</a:t>
            </a:r>
          </a:p>
        </p:txBody>
      </p:sp>
      <p:sp>
        <p:nvSpPr>
          <p:cNvPr id="74" name="Textfeld 73">
            <a:extLst>
              <a:ext uri="{FF2B5EF4-FFF2-40B4-BE49-F238E27FC236}">
                <a16:creationId xmlns:a16="http://schemas.microsoft.com/office/drawing/2014/main" id="{7449D18E-6B0B-4665-9F6B-89F30BB89A9A}"/>
              </a:ext>
            </a:extLst>
          </p:cNvPr>
          <p:cNvSpPr txBox="1"/>
          <p:nvPr/>
        </p:nvSpPr>
        <p:spPr>
          <a:xfrm>
            <a:off x="7330025" y="3372929"/>
            <a:ext cx="2892675" cy="461665"/>
          </a:xfrm>
          <a:prstGeom prst="rect">
            <a:avLst/>
          </a:prstGeom>
          <a:solidFill>
            <a:schemeClr val="bg1">
              <a:lumMod val="75000"/>
            </a:schemeClr>
          </a:solidFill>
          <a:ln>
            <a:solidFill>
              <a:schemeClr val="bg1">
                <a:lumMod val="75000"/>
              </a:schemeClr>
            </a:solidFill>
          </a:ln>
        </p:spPr>
        <p:txBody>
          <a:bodyPr wrap="square">
            <a:spAutoFit/>
          </a:bodyPr>
          <a:lstStyle/>
          <a:p>
            <a:pPr algn="ctr"/>
            <a:r>
              <a:rPr lang="de-DE" sz="2400" dirty="0">
                <a:solidFill>
                  <a:schemeClr val="bg1">
                    <a:lumMod val="50000"/>
                  </a:schemeClr>
                </a:solidFill>
              </a:rPr>
              <a:t>1000-jähriges Reich</a:t>
            </a:r>
          </a:p>
        </p:txBody>
      </p:sp>
      <p:sp>
        <p:nvSpPr>
          <p:cNvPr id="71" name="Textfeld 70">
            <a:extLst>
              <a:ext uri="{FF2B5EF4-FFF2-40B4-BE49-F238E27FC236}">
                <a16:creationId xmlns:a16="http://schemas.microsoft.com/office/drawing/2014/main" id="{F1A26584-2D7B-4F3D-A89C-6B5AEB890212}"/>
              </a:ext>
            </a:extLst>
          </p:cNvPr>
          <p:cNvSpPr txBox="1"/>
          <p:nvPr/>
        </p:nvSpPr>
        <p:spPr>
          <a:xfrm rot="20696134">
            <a:off x="1941414" y="4054302"/>
            <a:ext cx="2006831" cy="276999"/>
          </a:xfrm>
          <a:prstGeom prst="rect">
            <a:avLst/>
          </a:prstGeom>
          <a:noFill/>
        </p:spPr>
        <p:txBody>
          <a:bodyPr wrap="none" rtlCol="0">
            <a:spAutoFit/>
          </a:bodyPr>
          <a:lstStyle/>
          <a:p>
            <a:r>
              <a:rPr lang="de-DE" sz="1200" i="1">
                <a:solidFill>
                  <a:schemeClr val="bg1">
                    <a:lumMod val="75000"/>
                  </a:schemeClr>
                </a:solidFill>
              </a:rPr>
              <a:t>„Nation gegen Nation“ </a:t>
            </a:r>
            <a:r>
              <a:rPr lang="de-DE" sz="1050" i="1">
                <a:solidFill>
                  <a:schemeClr val="bg1">
                    <a:lumMod val="75000"/>
                  </a:schemeClr>
                </a:solidFill>
              </a:rPr>
              <a:t>(24,7)</a:t>
            </a:r>
          </a:p>
        </p:txBody>
      </p:sp>
      <p:sp>
        <p:nvSpPr>
          <p:cNvPr id="76" name="Textfeld 75">
            <a:extLst>
              <a:ext uri="{FF2B5EF4-FFF2-40B4-BE49-F238E27FC236}">
                <a16:creationId xmlns:a16="http://schemas.microsoft.com/office/drawing/2014/main" id="{31198041-0DB2-439E-BB66-FF42EFFE7873}"/>
              </a:ext>
            </a:extLst>
          </p:cNvPr>
          <p:cNvSpPr txBox="1"/>
          <p:nvPr/>
        </p:nvSpPr>
        <p:spPr>
          <a:xfrm rot="20696134">
            <a:off x="2699554" y="4137531"/>
            <a:ext cx="1554080" cy="276999"/>
          </a:xfrm>
          <a:prstGeom prst="rect">
            <a:avLst/>
          </a:prstGeom>
          <a:noFill/>
        </p:spPr>
        <p:txBody>
          <a:bodyPr wrap="none" rtlCol="0">
            <a:spAutoFit/>
          </a:bodyPr>
          <a:lstStyle/>
          <a:p>
            <a:r>
              <a:rPr lang="de-DE" sz="1200" i="1">
                <a:solidFill>
                  <a:schemeClr val="bg1">
                    <a:lumMod val="75000"/>
                  </a:schemeClr>
                </a:solidFill>
              </a:rPr>
              <a:t>„Feigenbaum“ </a:t>
            </a:r>
            <a:r>
              <a:rPr lang="de-DE" sz="1050" i="1">
                <a:solidFill>
                  <a:schemeClr val="bg1">
                    <a:lumMod val="75000"/>
                  </a:schemeClr>
                </a:solidFill>
              </a:rPr>
              <a:t>(24,32)</a:t>
            </a:r>
          </a:p>
        </p:txBody>
      </p:sp>
      <p:grpSp>
        <p:nvGrpSpPr>
          <p:cNvPr id="78" name="Gruppieren 77">
            <a:extLst>
              <a:ext uri="{FF2B5EF4-FFF2-40B4-BE49-F238E27FC236}">
                <a16:creationId xmlns:a16="http://schemas.microsoft.com/office/drawing/2014/main" id="{B67C2A5F-76E5-4ED2-B751-B87E328E5810}"/>
              </a:ext>
            </a:extLst>
          </p:cNvPr>
          <p:cNvGrpSpPr/>
          <p:nvPr/>
        </p:nvGrpSpPr>
        <p:grpSpPr>
          <a:xfrm>
            <a:off x="103383" y="65287"/>
            <a:ext cx="2066617" cy="1220939"/>
            <a:chOff x="106603" y="124167"/>
            <a:chExt cx="2749247" cy="1015505"/>
          </a:xfrm>
        </p:grpSpPr>
        <p:sp>
          <p:nvSpPr>
            <p:cNvPr id="77" name="Scrollen: horizontal 76">
              <a:extLst>
                <a:ext uri="{FF2B5EF4-FFF2-40B4-BE49-F238E27FC236}">
                  <a16:creationId xmlns:a16="http://schemas.microsoft.com/office/drawing/2014/main" id="{CF87EC1B-3083-4895-BC2F-1A950F02970C}"/>
                </a:ext>
              </a:extLst>
            </p:cNvPr>
            <p:cNvSpPr/>
            <p:nvPr/>
          </p:nvSpPr>
          <p:spPr>
            <a:xfrm>
              <a:off x="106603" y="124167"/>
              <a:ext cx="2657771" cy="101550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a:extLst>
                <a:ext uri="{FF2B5EF4-FFF2-40B4-BE49-F238E27FC236}">
                  <a16:creationId xmlns:a16="http://schemas.microsoft.com/office/drawing/2014/main" id="{E32A775C-A9D6-4BF1-9DB4-6B65F56AB3AD}"/>
                </a:ext>
              </a:extLst>
            </p:cNvPr>
            <p:cNvSpPr txBox="1"/>
            <p:nvPr/>
          </p:nvSpPr>
          <p:spPr>
            <a:xfrm>
              <a:off x="225646" y="366379"/>
              <a:ext cx="2630204" cy="537580"/>
            </a:xfrm>
            <a:prstGeom prst="rect">
              <a:avLst/>
            </a:prstGeom>
            <a:noFill/>
          </p:spPr>
          <p:txBody>
            <a:bodyPr wrap="square" rtlCol="0">
              <a:spAutoFit/>
            </a:bodyPr>
            <a:lstStyle/>
            <a:p>
              <a:pPr algn="ctr"/>
              <a:r>
                <a:rPr lang="de-DE" b="1" dirty="0">
                  <a:solidFill>
                    <a:schemeClr val="bg1"/>
                  </a:solidFill>
                </a:rPr>
                <a:t>DAS Highlight der </a:t>
              </a:r>
            </a:p>
            <a:p>
              <a:pPr algn="ctr"/>
              <a:r>
                <a:rPr lang="de-DE" b="1" dirty="0">
                  <a:solidFill>
                    <a:schemeClr val="bg1"/>
                  </a:solidFill>
                </a:rPr>
                <a:t>Weltgeschichte</a:t>
              </a:r>
            </a:p>
          </p:txBody>
        </p:sp>
      </p:grpSp>
      <p:sp>
        <p:nvSpPr>
          <p:cNvPr id="82" name="Textfeld 81">
            <a:extLst>
              <a:ext uri="{FF2B5EF4-FFF2-40B4-BE49-F238E27FC236}">
                <a16:creationId xmlns:a16="http://schemas.microsoft.com/office/drawing/2014/main" id="{AF7250A0-99E5-4F00-87F2-43337E0D33F6}"/>
              </a:ext>
            </a:extLst>
          </p:cNvPr>
          <p:cNvSpPr txBox="1"/>
          <p:nvPr/>
        </p:nvSpPr>
        <p:spPr>
          <a:xfrm>
            <a:off x="7167903" y="40184"/>
            <a:ext cx="4902564" cy="1200329"/>
          </a:xfrm>
          <a:prstGeom prst="rect">
            <a:avLst/>
          </a:prstGeom>
          <a:noFill/>
        </p:spPr>
        <p:txBody>
          <a:bodyPr wrap="square">
            <a:spAutoFit/>
          </a:bodyPr>
          <a:lstStyle/>
          <a:p>
            <a:pPr algn="ctr"/>
            <a:r>
              <a:rPr lang="de-DE" i="1" dirty="0"/>
              <a:t>„Wenn aber diese Dinge anfangen zu geschehen, </a:t>
            </a:r>
            <a:r>
              <a:rPr lang="de-DE" b="1" i="1" dirty="0"/>
              <a:t>so blickt auf und hebt eure Häupter empor, weil eure Erlösung naht</a:t>
            </a:r>
            <a:r>
              <a:rPr lang="de-DE" i="1" dirty="0"/>
              <a:t>.“</a:t>
            </a:r>
            <a:r>
              <a:rPr lang="de-DE" dirty="0"/>
              <a:t> (</a:t>
            </a:r>
            <a:r>
              <a:rPr lang="de-DE" dirty="0" err="1"/>
              <a:t>Lk</a:t>
            </a:r>
            <a:r>
              <a:rPr lang="de-DE" dirty="0"/>
              <a:t> 21,28)	</a:t>
            </a:r>
          </a:p>
          <a:p>
            <a:endParaRPr lang="de-DE" dirty="0"/>
          </a:p>
        </p:txBody>
      </p:sp>
      <p:sp>
        <p:nvSpPr>
          <p:cNvPr id="92" name="Textfeld 91">
            <a:extLst>
              <a:ext uri="{FF2B5EF4-FFF2-40B4-BE49-F238E27FC236}">
                <a16:creationId xmlns:a16="http://schemas.microsoft.com/office/drawing/2014/main" id="{B1797BDA-D16E-45A0-9814-F1DCA44E393C}"/>
              </a:ext>
            </a:extLst>
          </p:cNvPr>
          <p:cNvSpPr txBox="1"/>
          <p:nvPr/>
        </p:nvSpPr>
        <p:spPr>
          <a:xfrm rot="16200000">
            <a:off x="3786871" y="4736267"/>
            <a:ext cx="887935" cy="307777"/>
          </a:xfrm>
          <a:prstGeom prst="rect">
            <a:avLst/>
          </a:prstGeom>
          <a:noFill/>
        </p:spPr>
        <p:txBody>
          <a:bodyPr wrap="none" rtlCol="0">
            <a:spAutoFit/>
          </a:bodyPr>
          <a:lstStyle/>
          <a:p>
            <a:r>
              <a:rPr lang="de-DE" sz="1400" dirty="0">
                <a:solidFill>
                  <a:schemeClr val="bg1">
                    <a:lumMod val="75000"/>
                  </a:schemeClr>
                </a:solidFill>
              </a:rPr>
              <a:t>Antichrist</a:t>
            </a:r>
          </a:p>
        </p:txBody>
      </p:sp>
      <p:sp>
        <p:nvSpPr>
          <p:cNvPr id="19" name="Rechteck 18">
            <a:extLst>
              <a:ext uri="{FF2B5EF4-FFF2-40B4-BE49-F238E27FC236}">
                <a16:creationId xmlns:a16="http://schemas.microsoft.com/office/drawing/2014/main" id="{81AB1274-0464-4585-B918-0E6CA2E15422}"/>
              </a:ext>
            </a:extLst>
          </p:cNvPr>
          <p:cNvSpPr/>
          <p:nvPr/>
        </p:nvSpPr>
        <p:spPr>
          <a:xfrm>
            <a:off x="1034729" y="6319838"/>
            <a:ext cx="3356624" cy="306727"/>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lumMod val="75000"/>
                  </a:schemeClr>
                </a:solidFill>
              </a:rPr>
              <a:t>Offenbarung 1-5</a:t>
            </a:r>
          </a:p>
        </p:txBody>
      </p:sp>
      <p:sp>
        <p:nvSpPr>
          <p:cNvPr id="75" name="Rechteck 74">
            <a:extLst>
              <a:ext uri="{FF2B5EF4-FFF2-40B4-BE49-F238E27FC236}">
                <a16:creationId xmlns:a16="http://schemas.microsoft.com/office/drawing/2014/main" id="{A699DF2C-8F04-4BD5-B82A-23F8714A684D}"/>
              </a:ext>
            </a:extLst>
          </p:cNvPr>
          <p:cNvSpPr/>
          <p:nvPr/>
        </p:nvSpPr>
        <p:spPr>
          <a:xfrm>
            <a:off x="11026786" y="6327188"/>
            <a:ext cx="862658" cy="306727"/>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bg1">
                    <a:lumMod val="75000"/>
                  </a:schemeClr>
                </a:solidFill>
              </a:rPr>
              <a:t>21-22</a:t>
            </a:r>
          </a:p>
        </p:txBody>
      </p:sp>
      <p:sp>
        <p:nvSpPr>
          <p:cNvPr id="79" name="Rechteck 78">
            <a:extLst>
              <a:ext uri="{FF2B5EF4-FFF2-40B4-BE49-F238E27FC236}">
                <a16:creationId xmlns:a16="http://schemas.microsoft.com/office/drawing/2014/main" id="{E0DEE346-290D-4F07-8368-633F03384D65}"/>
              </a:ext>
            </a:extLst>
          </p:cNvPr>
          <p:cNvSpPr/>
          <p:nvPr/>
        </p:nvSpPr>
        <p:spPr>
          <a:xfrm>
            <a:off x="4470966" y="6319838"/>
            <a:ext cx="6476209" cy="306727"/>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bg1">
                    <a:lumMod val="75000"/>
                  </a:schemeClr>
                </a:solidFill>
              </a:rPr>
              <a:t>6-20</a:t>
            </a:r>
          </a:p>
        </p:txBody>
      </p:sp>
      <p:sp>
        <p:nvSpPr>
          <p:cNvPr id="22" name="Textfeld 21">
            <a:extLst>
              <a:ext uri="{FF2B5EF4-FFF2-40B4-BE49-F238E27FC236}">
                <a16:creationId xmlns:a16="http://schemas.microsoft.com/office/drawing/2014/main" id="{24B2D7C5-EB87-4245-A906-301C431E7467}"/>
              </a:ext>
            </a:extLst>
          </p:cNvPr>
          <p:cNvSpPr txBox="1"/>
          <p:nvPr/>
        </p:nvSpPr>
        <p:spPr>
          <a:xfrm>
            <a:off x="3136810" y="2626897"/>
            <a:ext cx="1085554" cy="430887"/>
          </a:xfrm>
          <a:prstGeom prst="rect">
            <a:avLst/>
          </a:prstGeom>
          <a:noFill/>
        </p:spPr>
        <p:txBody>
          <a:bodyPr wrap="none" rtlCol="0">
            <a:spAutoFit/>
          </a:bodyPr>
          <a:lstStyle/>
          <a:p>
            <a:r>
              <a:rPr lang="de-DE" sz="1050">
                <a:solidFill>
                  <a:schemeClr val="bg1">
                    <a:lumMod val="75000"/>
                  </a:schemeClr>
                </a:solidFill>
              </a:rPr>
              <a:t>1.Thess 4,16-18</a:t>
            </a:r>
          </a:p>
          <a:p>
            <a:r>
              <a:rPr lang="de-DE" sz="1050">
                <a:solidFill>
                  <a:schemeClr val="bg1">
                    <a:lumMod val="75000"/>
                  </a:schemeClr>
                </a:solidFill>
              </a:rPr>
              <a:t>1.Kor 15,51.52</a:t>
            </a:r>
          </a:p>
        </p:txBody>
      </p:sp>
      <p:sp>
        <p:nvSpPr>
          <p:cNvPr id="86" name="Textfeld 85">
            <a:extLst>
              <a:ext uri="{FF2B5EF4-FFF2-40B4-BE49-F238E27FC236}">
                <a16:creationId xmlns:a16="http://schemas.microsoft.com/office/drawing/2014/main" id="{A4128D4A-00BA-4C7C-B39C-13ED789855D8}"/>
              </a:ext>
            </a:extLst>
          </p:cNvPr>
          <p:cNvSpPr txBox="1"/>
          <p:nvPr/>
        </p:nvSpPr>
        <p:spPr>
          <a:xfrm>
            <a:off x="4248108" y="4753443"/>
            <a:ext cx="319318" cy="307777"/>
          </a:xfrm>
          <a:prstGeom prst="rect">
            <a:avLst/>
          </a:prstGeom>
          <a:noFill/>
        </p:spPr>
        <p:txBody>
          <a:bodyPr wrap="none" rtlCol="0">
            <a:spAutoFit/>
          </a:bodyPr>
          <a:lstStyle/>
          <a:p>
            <a:r>
              <a:rPr lang="de-DE" sz="1400">
                <a:solidFill>
                  <a:schemeClr val="bg1">
                    <a:lumMod val="75000"/>
                  </a:schemeClr>
                </a:solidFill>
              </a:rPr>
              <a:t>…</a:t>
            </a:r>
          </a:p>
        </p:txBody>
      </p:sp>
      <p:sp>
        <p:nvSpPr>
          <p:cNvPr id="87" name="Textfeld 86">
            <a:extLst>
              <a:ext uri="{FF2B5EF4-FFF2-40B4-BE49-F238E27FC236}">
                <a16:creationId xmlns:a16="http://schemas.microsoft.com/office/drawing/2014/main" id="{85A7249F-516E-48A6-AE41-A779EE0622A5}"/>
              </a:ext>
            </a:extLst>
          </p:cNvPr>
          <p:cNvSpPr txBox="1"/>
          <p:nvPr/>
        </p:nvSpPr>
        <p:spPr>
          <a:xfrm>
            <a:off x="4633328" y="2773214"/>
            <a:ext cx="745717" cy="253916"/>
          </a:xfrm>
          <a:prstGeom prst="rect">
            <a:avLst/>
          </a:prstGeom>
          <a:noFill/>
        </p:spPr>
        <p:txBody>
          <a:bodyPr wrap="none" rtlCol="0">
            <a:spAutoFit/>
          </a:bodyPr>
          <a:lstStyle/>
          <a:p>
            <a:r>
              <a:rPr lang="de-DE" sz="1050">
                <a:solidFill>
                  <a:schemeClr val="bg1">
                    <a:lumMod val="75000"/>
                  </a:schemeClr>
                </a:solidFill>
              </a:rPr>
              <a:t>2.Kor 5,10</a:t>
            </a:r>
          </a:p>
        </p:txBody>
      </p:sp>
      <p:sp>
        <p:nvSpPr>
          <p:cNvPr id="89" name="Textfeld 88">
            <a:extLst>
              <a:ext uri="{FF2B5EF4-FFF2-40B4-BE49-F238E27FC236}">
                <a16:creationId xmlns:a16="http://schemas.microsoft.com/office/drawing/2014/main" id="{E90A83AD-6375-4B13-A54A-2BA7D6FFE030}"/>
              </a:ext>
            </a:extLst>
          </p:cNvPr>
          <p:cNvSpPr txBox="1"/>
          <p:nvPr/>
        </p:nvSpPr>
        <p:spPr>
          <a:xfrm>
            <a:off x="5488094" y="2767907"/>
            <a:ext cx="809837" cy="253916"/>
          </a:xfrm>
          <a:prstGeom prst="rect">
            <a:avLst/>
          </a:prstGeom>
          <a:noFill/>
        </p:spPr>
        <p:txBody>
          <a:bodyPr wrap="none" rtlCol="0">
            <a:spAutoFit/>
          </a:bodyPr>
          <a:lstStyle/>
          <a:p>
            <a:r>
              <a:rPr lang="de-DE" sz="1050">
                <a:solidFill>
                  <a:schemeClr val="bg1">
                    <a:lumMod val="75000"/>
                  </a:schemeClr>
                </a:solidFill>
              </a:rPr>
              <a:t>Offb 19,6-9</a:t>
            </a:r>
          </a:p>
        </p:txBody>
      </p:sp>
      <p:sp>
        <p:nvSpPr>
          <p:cNvPr id="90" name="Textfeld 89">
            <a:extLst>
              <a:ext uri="{FF2B5EF4-FFF2-40B4-BE49-F238E27FC236}">
                <a16:creationId xmlns:a16="http://schemas.microsoft.com/office/drawing/2014/main" id="{14417BC0-0FBC-4A3D-BEA6-984F31AD33AB}"/>
              </a:ext>
            </a:extLst>
          </p:cNvPr>
          <p:cNvSpPr txBox="1"/>
          <p:nvPr/>
        </p:nvSpPr>
        <p:spPr>
          <a:xfrm>
            <a:off x="6901567" y="2549040"/>
            <a:ext cx="885179" cy="415498"/>
          </a:xfrm>
          <a:prstGeom prst="rect">
            <a:avLst/>
          </a:prstGeom>
          <a:noFill/>
        </p:spPr>
        <p:txBody>
          <a:bodyPr wrap="none" rtlCol="0">
            <a:spAutoFit/>
          </a:bodyPr>
          <a:lstStyle/>
          <a:p>
            <a:r>
              <a:rPr lang="de-DE" sz="1050">
                <a:solidFill>
                  <a:schemeClr val="bg1">
                    <a:lumMod val="75000"/>
                  </a:schemeClr>
                </a:solidFill>
              </a:rPr>
              <a:t>Offb 19,11ff.</a:t>
            </a:r>
          </a:p>
          <a:p>
            <a:r>
              <a:rPr lang="de-DE" sz="1050">
                <a:solidFill>
                  <a:schemeClr val="bg1">
                    <a:lumMod val="75000"/>
                  </a:schemeClr>
                </a:solidFill>
              </a:rPr>
              <a:t>Kol 3,4</a:t>
            </a:r>
          </a:p>
        </p:txBody>
      </p:sp>
      <p:sp>
        <p:nvSpPr>
          <p:cNvPr id="91" name="Textfeld 90">
            <a:extLst>
              <a:ext uri="{FF2B5EF4-FFF2-40B4-BE49-F238E27FC236}">
                <a16:creationId xmlns:a16="http://schemas.microsoft.com/office/drawing/2014/main" id="{E272AB15-FE8A-4363-B6C7-0FD9EDD38BD5}"/>
              </a:ext>
            </a:extLst>
          </p:cNvPr>
          <p:cNvSpPr txBox="1"/>
          <p:nvPr/>
        </p:nvSpPr>
        <p:spPr>
          <a:xfrm>
            <a:off x="4114097" y="5733593"/>
            <a:ext cx="268022" cy="307777"/>
          </a:xfrm>
          <a:prstGeom prst="rect">
            <a:avLst/>
          </a:prstGeom>
          <a:noFill/>
        </p:spPr>
        <p:txBody>
          <a:bodyPr wrap="none" rtlCol="0">
            <a:spAutoFit/>
          </a:bodyPr>
          <a:lstStyle/>
          <a:p>
            <a:r>
              <a:rPr lang="de-DE" sz="1400">
                <a:solidFill>
                  <a:schemeClr val="bg1">
                    <a:lumMod val="75000"/>
                  </a:schemeClr>
                </a:solidFill>
              </a:rPr>
              <a:t>?</a:t>
            </a:r>
          </a:p>
        </p:txBody>
      </p:sp>
      <p:sp>
        <p:nvSpPr>
          <p:cNvPr id="93" name="Textfeld 92">
            <a:extLst>
              <a:ext uri="{FF2B5EF4-FFF2-40B4-BE49-F238E27FC236}">
                <a16:creationId xmlns:a16="http://schemas.microsoft.com/office/drawing/2014/main" id="{A6380BD8-290D-42EB-AD6B-E8894DA21531}"/>
              </a:ext>
            </a:extLst>
          </p:cNvPr>
          <p:cNvSpPr txBox="1"/>
          <p:nvPr/>
        </p:nvSpPr>
        <p:spPr>
          <a:xfrm>
            <a:off x="6421889" y="4822738"/>
            <a:ext cx="898003" cy="253916"/>
          </a:xfrm>
          <a:prstGeom prst="rect">
            <a:avLst/>
          </a:prstGeom>
          <a:noFill/>
        </p:spPr>
        <p:txBody>
          <a:bodyPr wrap="none" rtlCol="0">
            <a:spAutoFit/>
          </a:bodyPr>
          <a:lstStyle/>
          <a:p>
            <a:r>
              <a:rPr lang="de-DE" sz="1050" err="1">
                <a:solidFill>
                  <a:schemeClr val="bg1">
                    <a:lumMod val="75000"/>
                  </a:schemeClr>
                </a:solidFill>
              </a:rPr>
              <a:t>Mt</a:t>
            </a:r>
            <a:r>
              <a:rPr lang="de-DE" sz="1050">
                <a:solidFill>
                  <a:schemeClr val="bg1">
                    <a:lumMod val="75000"/>
                  </a:schemeClr>
                </a:solidFill>
              </a:rPr>
              <a:t> 25,31-46</a:t>
            </a:r>
          </a:p>
        </p:txBody>
      </p:sp>
      <p:sp>
        <p:nvSpPr>
          <p:cNvPr id="94" name="Textfeld 93">
            <a:extLst>
              <a:ext uri="{FF2B5EF4-FFF2-40B4-BE49-F238E27FC236}">
                <a16:creationId xmlns:a16="http://schemas.microsoft.com/office/drawing/2014/main" id="{CAA710CD-ACE4-4F2D-9FB6-BE87480053FC}"/>
              </a:ext>
            </a:extLst>
          </p:cNvPr>
          <p:cNvSpPr txBox="1"/>
          <p:nvPr/>
        </p:nvSpPr>
        <p:spPr>
          <a:xfrm>
            <a:off x="8089055" y="3886295"/>
            <a:ext cx="1452642" cy="253916"/>
          </a:xfrm>
          <a:prstGeom prst="rect">
            <a:avLst/>
          </a:prstGeom>
          <a:noFill/>
        </p:spPr>
        <p:txBody>
          <a:bodyPr wrap="none" rtlCol="0">
            <a:spAutoFit/>
          </a:bodyPr>
          <a:lstStyle/>
          <a:p>
            <a:r>
              <a:rPr lang="de-DE" sz="1050" err="1">
                <a:solidFill>
                  <a:schemeClr val="bg1">
                    <a:lumMod val="75000"/>
                  </a:schemeClr>
                </a:solidFill>
              </a:rPr>
              <a:t>Jes</a:t>
            </a:r>
            <a:r>
              <a:rPr lang="de-DE" sz="1050">
                <a:solidFill>
                  <a:schemeClr val="bg1">
                    <a:lumMod val="75000"/>
                  </a:schemeClr>
                </a:solidFill>
              </a:rPr>
              <a:t> 65-66; Offb 20,1-6; </a:t>
            </a:r>
          </a:p>
        </p:txBody>
      </p:sp>
      <p:sp>
        <p:nvSpPr>
          <p:cNvPr id="95" name="Textfeld 94">
            <a:extLst>
              <a:ext uri="{FF2B5EF4-FFF2-40B4-BE49-F238E27FC236}">
                <a16:creationId xmlns:a16="http://schemas.microsoft.com/office/drawing/2014/main" id="{84147D16-23A4-4290-9FEE-9390AA2B9DC1}"/>
              </a:ext>
            </a:extLst>
          </p:cNvPr>
          <p:cNvSpPr txBox="1"/>
          <p:nvPr/>
        </p:nvSpPr>
        <p:spPr>
          <a:xfrm>
            <a:off x="10280953" y="4796236"/>
            <a:ext cx="816249" cy="253916"/>
          </a:xfrm>
          <a:prstGeom prst="rect">
            <a:avLst/>
          </a:prstGeom>
          <a:noFill/>
        </p:spPr>
        <p:txBody>
          <a:bodyPr wrap="none" rtlCol="0">
            <a:spAutoFit/>
          </a:bodyPr>
          <a:lstStyle/>
          <a:p>
            <a:r>
              <a:rPr lang="de-DE" sz="1050">
                <a:solidFill>
                  <a:schemeClr val="bg1">
                    <a:lumMod val="75000"/>
                  </a:schemeClr>
                </a:solidFill>
              </a:rPr>
              <a:t>Offb 20,7ff.</a:t>
            </a:r>
          </a:p>
        </p:txBody>
      </p:sp>
      <p:sp>
        <p:nvSpPr>
          <p:cNvPr id="96" name="Textfeld 95">
            <a:extLst>
              <a:ext uri="{FF2B5EF4-FFF2-40B4-BE49-F238E27FC236}">
                <a16:creationId xmlns:a16="http://schemas.microsoft.com/office/drawing/2014/main" id="{39B9D5CF-A67D-4217-9C12-85495875A7D7}"/>
              </a:ext>
            </a:extLst>
          </p:cNvPr>
          <p:cNvSpPr txBox="1"/>
          <p:nvPr/>
        </p:nvSpPr>
        <p:spPr>
          <a:xfrm>
            <a:off x="10958631" y="3886295"/>
            <a:ext cx="785793" cy="253916"/>
          </a:xfrm>
          <a:prstGeom prst="rect">
            <a:avLst/>
          </a:prstGeom>
          <a:noFill/>
        </p:spPr>
        <p:txBody>
          <a:bodyPr wrap="none" rtlCol="0">
            <a:spAutoFit/>
          </a:bodyPr>
          <a:lstStyle/>
          <a:p>
            <a:r>
              <a:rPr lang="de-DE" sz="1050">
                <a:solidFill>
                  <a:schemeClr val="bg1">
                    <a:lumMod val="75000"/>
                  </a:schemeClr>
                </a:solidFill>
              </a:rPr>
              <a:t>2.Petr 3,13</a:t>
            </a:r>
          </a:p>
        </p:txBody>
      </p:sp>
      <p:sp>
        <p:nvSpPr>
          <p:cNvPr id="97" name="Textfeld 96">
            <a:extLst>
              <a:ext uri="{FF2B5EF4-FFF2-40B4-BE49-F238E27FC236}">
                <a16:creationId xmlns:a16="http://schemas.microsoft.com/office/drawing/2014/main" id="{7895A725-2176-4182-954D-1AAAAF592482}"/>
              </a:ext>
            </a:extLst>
          </p:cNvPr>
          <p:cNvSpPr txBox="1"/>
          <p:nvPr/>
        </p:nvSpPr>
        <p:spPr>
          <a:xfrm>
            <a:off x="3666821" y="4768877"/>
            <a:ext cx="319318" cy="307777"/>
          </a:xfrm>
          <a:prstGeom prst="rect">
            <a:avLst/>
          </a:prstGeom>
          <a:noFill/>
        </p:spPr>
        <p:txBody>
          <a:bodyPr wrap="none" rtlCol="0">
            <a:spAutoFit/>
          </a:bodyPr>
          <a:lstStyle/>
          <a:p>
            <a:r>
              <a:rPr lang="de-DE" sz="1400">
                <a:solidFill>
                  <a:schemeClr val="bg1">
                    <a:lumMod val="75000"/>
                  </a:schemeClr>
                </a:solidFill>
              </a:rPr>
              <a:t>…</a:t>
            </a:r>
          </a:p>
        </p:txBody>
      </p:sp>
      <p:sp>
        <p:nvSpPr>
          <p:cNvPr id="2" name="Rechteck: abgerundete Ecken 1">
            <a:extLst>
              <a:ext uri="{FF2B5EF4-FFF2-40B4-BE49-F238E27FC236}">
                <a16:creationId xmlns:a16="http://schemas.microsoft.com/office/drawing/2014/main" id="{BE9BD9F4-F09C-4D5B-980C-FB60743B709E}"/>
              </a:ext>
            </a:extLst>
          </p:cNvPr>
          <p:cNvSpPr/>
          <p:nvPr/>
        </p:nvSpPr>
        <p:spPr>
          <a:xfrm>
            <a:off x="3002907" y="285749"/>
            <a:ext cx="1818772" cy="3014893"/>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192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DA796D-EA22-4BD8-9DB4-A0DFB703A520}"/>
              </a:ext>
            </a:extLst>
          </p:cNvPr>
          <p:cNvSpPr>
            <a:spLocks noGrp="1"/>
          </p:cNvSpPr>
          <p:nvPr>
            <p:ph type="title"/>
          </p:nvPr>
        </p:nvSpPr>
        <p:spPr/>
        <p:txBody>
          <a:bodyPr/>
          <a:lstStyle/>
          <a:p>
            <a:r>
              <a:rPr lang="de-DE" i="1" dirty="0"/>
              <a:t>Wie</a:t>
            </a:r>
            <a:r>
              <a:rPr lang="de-DE" dirty="0"/>
              <a:t> wird die Entrückung sein?</a:t>
            </a:r>
          </a:p>
        </p:txBody>
      </p:sp>
      <p:sp>
        <p:nvSpPr>
          <p:cNvPr id="3" name="Inhaltsplatzhalter 2">
            <a:extLst>
              <a:ext uri="{FF2B5EF4-FFF2-40B4-BE49-F238E27FC236}">
                <a16:creationId xmlns:a16="http://schemas.microsoft.com/office/drawing/2014/main" id="{9A29281B-39CE-4DD0-A82A-DED66E1668B4}"/>
              </a:ext>
            </a:extLst>
          </p:cNvPr>
          <p:cNvSpPr>
            <a:spLocks noGrp="1"/>
          </p:cNvSpPr>
          <p:nvPr>
            <p:ph idx="1"/>
          </p:nvPr>
        </p:nvSpPr>
        <p:spPr>
          <a:xfrm>
            <a:off x="838199" y="1825625"/>
            <a:ext cx="10831033" cy="4351338"/>
          </a:xfrm>
        </p:spPr>
        <p:txBody>
          <a:bodyPr>
            <a:normAutofit lnSpcReduction="10000"/>
          </a:bodyPr>
          <a:lstStyle/>
          <a:p>
            <a:r>
              <a:rPr lang="de-DE" dirty="0"/>
              <a:t>Es wird die Begegnung mit dem Herrn in den </a:t>
            </a:r>
            <a:r>
              <a:rPr lang="de-DE" b="1" dirty="0"/>
              <a:t>Wolken</a:t>
            </a:r>
            <a:r>
              <a:rPr lang="de-DE" dirty="0"/>
              <a:t> in der Luft geben. </a:t>
            </a:r>
            <a:r>
              <a:rPr lang="de-DE" sz="1800" dirty="0"/>
              <a:t>(1.Thess 4,17)</a:t>
            </a:r>
          </a:p>
          <a:p>
            <a:r>
              <a:rPr lang="de-DE" dirty="0"/>
              <a:t>Die </a:t>
            </a:r>
            <a:r>
              <a:rPr lang="de-DE" b="1" dirty="0"/>
              <a:t>Lebenden und bereits verstorbenen </a:t>
            </a:r>
            <a:r>
              <a:rPr lang="de-DE" dirty="0"/>
              <a:t>Gläubigen der Gemeinde werden gleichzeitig entrückt werden. </a:t>
            </a:r>
            <a:r>
              <a:rPr lang="de-DE" sz="1800" dirty="0"/>
              <a:t>(1.Thess 4,15-17)</a:t>
            </a:r>
          </a:p>
          <a:p>
            <a:r>
              <a:rPr lang="de-DE" dirty="0"/>
              <a:t>Die Toten in Christus werden gleichzeitig auferstehen und mit den Lebenden eine Verwandlung erleben, sie alle bekommen in einem Augenblick einen </a:t>
            </a:r>
            <a:r>
              <a:rPr lang="de-DE" b="1" dirty="0"/>
              <a:t>Herrlichkeitsleib</a:t>
            </a:r>
            <a:r>
              <a:rPr lang="de-DE" dirty="0"/>
              <a:t>. </a:t>
            </a:r>
            <a:r>
              <a:rPr lang="de-DE" sz="1800" dirty="0"/>
              <a:t>(1.Kor 15,43-52)</a:t>
            </a:r>
          </a:p>
          <a:p>
            <a:r>
              <a:rPr lang="de-DE" dirty="0"/>
              <a:t>Mit dem „Befehlsruf des Erzengels“, der „letzten Posaune“, wird die Entrückung </a:t>
            </a:r>
            <a:r>
              <a:rPr lang="de-DE" b="1" dirty="0"/>
              <a:t>ausgelöst. </a:t>
            </a:r>
            <a:r>
              <a:rPr lang="de-DE" sz="1800" dirty="0"/>
              <a:t>(1.Kor 15,52, 1.Thess 4,16)</a:t>
            </a:r>
          </a:p>
          <a:p>
            <a:r>
              <a:rPr lang="de-DE" dirty="0"/>
              <a:t>Die „Ankunft des Herrn“ oder der „Tag Christi“ (</a:t>
            </a:r>
            <a:r>
              <a:rPr lang="de-DE" b="1" dirty="0"/>
              <a:t>Entrückung</a:t>
            </a:r>
            <a:r>
              <a:rPr lang="de-DE" dirty="0"/>
              <a:t>) ist zu unterscheiden vom „Tag des Herrn“ (7 Jahre </a:t>
            </a:r>
            <a:r>
              <a:rPr lang="de-DE" b="1" dirty="0"/>
              <a:t>Trübsal</a:t>
            </a:r>
            <a:r>
              <a:rPr lang="de-DE" dirty="0"/>
              <a:t>). </a:t>
            </a:r>
            <a:r>
              <a:rPr lang="de-DE" sz="1800" dirty="0"/>
              <a:t>(2.Thess 2,1-10)</a:t>
            </a:r>
          </a:p>
        </p:txBody>
      </p:sp>
    </p:spTree>
    <p:extLst>
      <p:ext uri="{BB962C8B-B14F-4D97-AF65-F5344CB8AC3E}">
        <p14:creationId xmlns:p14="http://schemas.microsoft.com/office/powerpoint/2010/main" val="7666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0896A-D897-4AEE-87F5-35DAEF16AC46}"/>
              </a:ext>
            </a:extLst>
          </p:cNvPr>
          <p:cNvSpPr>
            <a:spLocks noGrp="1"/>
          </p:cNvSpPr>
          <p:nvPr>
            <p:ph type="title"/>
          </p:nvPr>
        </p:nvSpPr>
        <p:spPr/>
        <p:txBody>
          <a:bodyPr/>
          <a:lstStyle/>
          <a:p>
            <a:r>
              <a:rPr lang="de-DE" i="1" dirty="0"/>
              <a:t>Warum</a:t>
            </a:r>
            <a:r>
              <a:rPr lang="de-DE" dirty="0"/>
              <a:t> wird die Entrückung sein?</a:t>
            </a:r>
          </a:p>
        </p:txBody>
      </p:sp>
      <p:sp>
        <p:nvSpPr>
          <p:cNvPr id="3" name="Inhaltsplatzhalter 2">
            <a:extLst>
              <a:ext uri="{FF2B5EF4-FFF2-40B4-BE49-F238E27FC236}">
                <a16:creationId xmlns:a16="http://schemas.microsoft.com/office/drawing/2014/main" id="{E36FBFC2-7364-43DC-B1BC-174E29191714}"/>
              </a:ext>
            </a:extLst>
          </p:cNvPr>
          <p:cNvSpPr>
            <a:spLocks noGrp="1"/>
          </p:cNvSpPr>
          <p:nvPr>
            <p:ph idx="1"/>
          </p:nvPr>
        </p:nvSpPr>
        <p:spPr>
          <a:xfrm>
            <a:off x="838200" y="1825625"/>
            <a:ext cx="10369550" cy="4351338"/>
          </a:xfrm>
        </p:spPr>
        <p:txBody>
          <a:bodyPr/>
          <a:lstStyle/>
          <a:p>
            <a:r>
              <a:rPr lang="de-DE" dirty="0"/>
              <a:t>Weil der Herr Jesus sie </a:t>
            </a:r>
            <a:r>
              <a:rPr lang="de-DE" b="1" dirty="0"/>
              <a:t>angekündigt</a:t>
            </a:r>
            <a:r>
              <a:rPr lang="de-DE" dirty="0"/>
              <a:t> hat. </a:t>
            </a:r>
            <a:r>
              <a:rPr lang="de-DE" sz="1800" dirty="0"/>
              <a:t>(</a:t>
            </a:r>
            <a:r>
              <a:rPr lang="de-DE" sz="1800" dirty="0" err="1"/>
              <a:t>Joh</a:t>
            </a:r>
            <a:r>
              <a:rPr lang="de-DE" sz="1800" dirty="0"/>
              <a:t> 14,3)</a:t>
            </a:r>
          </a:p>
          <a:p>
            <a:r>
              <a:rPr lang="de-DE" dirty="0"/>
              <a:t>Die Entrückung ist die </a:t>
            </a:r>
            <a:r>
              <a:rPr lang="de-DE" b="1" dirty="0"/>
              <a:t>Heimholung</a:t>
            </a:r>
            <a:r>
              <a:rPr lang="de-DE" dirty="0"/>
              <a:t> der Braut ins Vaterhaus. </a:t>
            </a:r>
            <a:r>
              <a:rPr lang="de-DE" sz="1800" dirty="0"/>
              <a:t>(</a:t>
            </a:r>
            <a:r>
              <a:rPr lang="de-DE" sz="1800" dirty="0" err="1"/>
              <a:t>Joh</a:t>
            </a:r>
            <a:r>
              <a:rPr lang="de-DE" sz="1800" dirty="0"/>
              <a:t> 14,1) </a:t>
            </a:r>
          </a:p>
          <a:p>
            <a:r>
              <a:rPr lang="de-DE" dirty="0"/>
              <a:t>Sie ist der </a:t>
            </a:r>
            <a:r>
              <a:rPr lang="de-DE" b="1" dirty="0"/>
              <a:t>Start</a:t>
            </a:r>
            <a:r>
              <a:rPr lang="de-DE" dirty="0"/>
              <a:t> der zweiten Wiederkunft Jesu „mit Macht und Herrlichkeit“. </a:t>
            </a:r>
            <a:r>
              <a:rPr lang="de-DE" sz="1800" dirty="0"/>
              <a:t>(</a:t>
            </a:r>
            <a:r>
              <a:rPr lang="de-DE" sz="1800" dirty="0" err="1"/>
              <a:t>Mt</a:t>
            </a:r>
            <a:r>
              <a:rPr lang="de-DE" sz="1800" dirty="0"/>
              <a:t> 24,30)</a:t>
            </a:r>
          </a:p>
          <a:p>
            <a:r>
              <a:rPr lang="de-DE" dirty="0"/>
              <a:t>Sie </a:t>
            </a:r>
            <a:r>
              <a:rPr lang="de-DE" b="1" dirty="0"/>
              <a:t>beendet</a:t>
            </a:r>
            <a:r>
              <a:rPr lang="de-DE" dirty="0"/>
              <a:t> die Heilszeit der Gemeinde und lenkt den vollen Fokus wieder auf das irdische Volk Israel. </a:t>
            </a:r>
            <a:r>
              <a:rPr lang="de-DE" sz="1800" dirty="0"/>
              <a:t>(Die Endzeitrede Jesu bezieht sich ab </a:t>
            </a:r>
            <a:r>
              <a:rPr lang="de-DE" sz="1800" dirty="0" err="1"/>
              <a:t>Mt</a:t>
            </a:r>
            <a:r>
              <a:rPr lang="de-DE" sz="1800" dirty="0"/>
              <a:t> 24,15 nicht mehr auf die Gemeinde)</a:t>
            </a:r>
          </a:p>
          <a:p>
            <a:r>
              <a:rPr lang="de-DE" dirty="0"/>
              <a:t>Sie </a:t>
            </a:r>
            <a:r>
              <a:rPr lang="de-DE" b="1" dirty="0"/>
              <a:t>kündigt das Ende </a:t>
            </a:r>
            <a:r>
              <a:rPr lang="de-DE" dirty="0"/>
              <a:t>der „Zeiten der Nationen“ </a:t>
            </a:r>
            <a:r>
              <a:rPr lang="de-DE" b="1" dirty="0"/>
              <a:t>an</a:t>
            </a:r>
            <a:r>
              <a:rPr lang="de-DE" dirty="0"/>
              <a:t>. </a:t>
            </a:r>
            <a:r>
              <a:rPr lang="de-DE" sz="1800" dirty="0"/>
              <a:t>(</a:t>
            </a:r>
            <a:r>
              <a:rPr lang="de-DE" sz="1800" dirty="0" err="1"/>
              <a:t>Lk</a:t>
            </a:r>
            <a:r>
              <a:rPr lang="de-DE" sz="1800" dirty="0"/>
              <a:t> 21,24)</a:t>
            </a:r>
          </a:p>
        </p:txBody>
      </p:sp>
    </p:spTree>
    <p:extLst>
      <p:ext uri="{BB962C8B-B14F-4D97-AF65-F5344CB8AC3E}">
        <p14:creationId xmlns:p14="http://schemas.microsoft.com/office/powerpoint/2010/main" val="8252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D591D-E5CA-480A-886C-632D99082FE9}"/>
              </a:ext>
            </a:extLst>
          </p:cNvPr>
          <p:cNvSpPr>
            <a:spLocks noGrp="1"/>
          </p:cNvSpPr>
          <p:nvPr>
            <p:ph type="title"/>
          </p:nvPr>
        </p:nvSpPr>
        <p:spPr/>
        <p:txBody>
          <a:bodyPr/>
          <a:lstStyle/>
          <a:p>
            <a:r>
              <a:rPr lang="de-DE" i="1" dirty="0"/>
              <a:t>Wann</a:t>
            </a:r>
            <a:r>
              <a:rPr lang="de-DE" dirty="0"/>
              <a:t> wird die Entrückung sein?</a:t>
            </a:r>
          </a:p>
        </p:txBody>
      </p:sp>
      <p:sp>
        <p:nvSpPr>
          <p:cNvPr id="3" name="Inhaltsplatzhalter 2">
            <a:extLst>
              <a:ext uri="{FF2B5EF4-FFF2-40B4-BE49-F238E27FC236}">
                <a16:creationId xmlns:a16="http://schemas.microsoft.com/office/drawing/2014/main" id="{BE103078-5CDF-4215-9B82-874BDAC9D15B}"/>
              </a:ext>
            </a:extLst>
          </p:cNvPr>
          <p:cNvSpPr>
            <a:spLocks noGrp="1"/>
          </p:cNvSpPr>
          <p:nvPr>
            <p:ph idx="1"/>
          </p:nvPr>
        </p:nvSpPr>
        <p:spPr>
          <a:xfrm>
            <a:off x="838200" y="1825624"/>
            <a:ext cx="10915650" cy="5032375"/>
          </a:xfrm>
        </p:spPr>
        <p:txBody>
          <a:bodyPr>
            <a:normAutofit/>
          </a:bodyPr>
          <a:lstStyle/>
          <a:p>
            <a:r>
              <a:rPr lang="de-DE" dirty="0"/>
              <a:t>Die besten Argumente sprechen für eine </a:t>
            </a:r>
            <a:r>
              <a:rPr lang="de-DE" b="1" dirty="0"/>
              <a:t>Entrückung </a:t>
            </a:r>
            <a:r>
              <a:rPr lang="de-DE" b="1" u="sng" dirty="0"/>
              <a:t>vor</a:t>
            </a:r>
            <a:r>
              <a:rPr lang="de-DE" b="1" dirty="0"/>
              <a:t> der großen Trübsal</a:t>
            </a:r>
            <a:r>
              <a:rPr lang="de-DE" dirty="0"/>
              <a:t>.</a:t>
            </a:r>
          </a:p>
          <a:p>
            <a:r>
              <a:rPr lang="de-DE" dirty="0"/>
              <a:t>Die Entrückung </a:t>
            </a:r>
            <a:r>
              <a:rPr lang="de-DE" sz="2800" dirty="0"/>
              <a:t>ist ein </a:t>
            </a:r>
            <a:r>
              <a:rPr lang="de-DE" sz="2800" b="1" dirty="0"/>
              <a:t>Geheimnis</a:t>
            </a:r>
            <a:r>
              <a:rPr lang="de-DE" sz="2800" dirty="0"/>
              <a:t> </a:t>
            </a:r>
            <a:r>
              <a:rPr lang="de-DE" sz="1800" dirty="0"/>
              <a:t>(1.Kor 15,51)</a:t>
            </a:r>
            <a:r>
              <a:rPr lang="de-DE" sz="2800" dirty="0"/>
              <a:t> und hätte </a:t>
            </a:r>
            <a:r>
              <a:rPr lang="de-DE" sz="2800" b="1" dirty="0"/>
              <a:t>jederzeit</a:t>
            </a:r>
            <a:r>
              <a:rPr lang="de-DE" sz="2800" dirty="0"/>
              <a:t> stattfinden können. Die Apostel Paulus, Jakobus, Petrus und Johannes rechneten wie alle neutestamentlich Gläubigen fest damit </a:t>
            </a:r>
            <a:r>
              <a:rPr lang="de-DE" sz="1800" dirty="0"/>
              <a:t>(1.Kor 16,22; 1.Thess 4,17; Jak 5,8; 2.Petr 3,9; Offb 22,20)</a:t>
            </a:r>
            <a:r>
              <a:rPr lang="de-DE" dirty="0"/>
              <a:t>. </a:t>
            </a:r>
            <a:endParaRPr lang="de-DE" sz="2800" dirty="0"/>
          </a:p>
          <a:p>
            <a:endParaRPr lang="de-DE" dirty="0"/>
          </a:p>
        </p:txBody>
      </p:sp>
    </p:spTree>
    <p:extLst>
      <p:ext uri="{BB962C8B-B14F-4D97-AF65-F5344CB8AC3E}">
        <p14:creationId xmlns:p14="http://schemas.microsoft.com/office/powerpoint/2010/main" val="44305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675B503-B7A2-4DE8-A6E4-B6A293DB118D}"/>
              </a:ext>
            </a:extLst>
          </p:cNvPr>
          <p:cNvSpPr txBox="1"/>
          <p:nvPr/>
        </p:nvSpPr>
        <p:spPr>
          <a:xfrm>
            <a:off x="450998" y="388965"/>
            <a:ext cx="8342128" cy="6418617"/>
          </a:xfrm>
          <a:prstGeom prst="rect">
            <a:avLst/>
          </a:prstGeom>
          <a:noFill/>
        </p:spPr>
        <p:txBody>
          <a:bodyPr wrap="square">
            <a:spAutoFit/>
          </a:bodyPr>
          <a:lstStyle/>
          <a:p>
            <a:pPr lvl="0">
              <a:lnSpc>
                <a:spcPct val="107000"/>
              </a:lnSpc>
              <a:spcAft>
                <a:spcPts val="800"/>
              </a:spcAft>
            </a:pPr>
            <a:r>
              <a:rPr lang="de-DE" sz="2800" b="1" dirty="0">
                <a:ea typeface="Calibri" panose="020F0502020204030204" pitchFamily="34" charset="0"/>
                <a:cs typeface="Times New Roman" panose="02020603050405020304" pitchFamily="18" charset="0"/>
              </a:rPr>
              <a:t>Beobachtbare</a:t>
            </a:r>
            <a:r>
              <a:rPr lang="de-DE" sz="2800" b="1" dirty="0">
                <a:effectLst/>
                <a:ea typeface="Calibri" panose="020F0502020204030204" pitchFamily="34" charset="0"/>
                <a:cs typeface="Times New Roman" panose="02020603050405020304" pitchFamily="18" charset="0"/>
              </a:rPr>
              <a:t> Vorbereitungen…</a:t>
            </a:r>
          </a:p>
          <a:p>
            <a:pPr lvl="0">
              <a:lnSpc>
                <a:spcPct val="107000"/>
              </a:lnSpc>
              <a:spcAft>
                <a:spcPts val="800"/>
              </a:spcAft>
            </a:pPr>
            <a:r>
              <a:rPr lang="de-DE" sz="2000" b="1" dirty="0">
                <a:effectLst/>
                <a:ea typeface="Calibri" panose="020F0502020204030204" pitchFamily="34" charset="0"/>
                <a:cs typeface="Times New Roman" panose="02020603050405020304" pitchFamily="18" charset="0"/>
              </a:rPr>
              <a:t>Der Tempelbau  – die junge rote Kuh…</a:t>
            </a:r>
          </a:p>
          <a:p>
            <a:pPr marL="285750" indent="-285750" algn="just" fontAlgn="base">
              <a:buFontTx/>
              <a:buChar char="-"/>
            </a:pPr>
            <a:r>
              <a:rPr lang="de-DE" sz="2000" dirty="0">
                <a:effectLst/>
                <a:ea typeface="Times New Roman" panose="02020603050405020304" pitchFamily="18" charset="0"/>
              </a:rPr>
              <a:t>Die Asche </a:t>
            </a:r>
            <a:r>
              <a:rPr lang="de-DE" sz="2000" dirty="0">
                <a:effectLst/>
                <a:ea typeface="Times New Roman" panose="02020603050405020304" pitchFamily="18" charset="0"/>
                <a:sym typeface="Wingdings" panose="05000000000000000000" pitchFamily="2" charset="2"/>
              </a:rPr>
              <a:t> </a:t>
            </a:r>
            <a:r>
              <a:rPr lang="de-DE" sz="2000" dirty="0">
                <a:effectLst/>
                <a:ea typeface="Times New Roman" panose="02020603050405020304" pitchFamily="18" charset="0"/>
              </a:rPr>
              <a:t>Reinigungswasser (4.Mo 19,2)</a:t>
            </a:r>
          </a:p>
          <a:p>
            <a:pPr marL="285750" indent="-285750" algn="just" fontAlgn="base">
              <a:buFontTx/>
              <a:buChar char="-"/>
            </a:pPr>
            <a:r>
              <a:rPr lang="de-DE" sz="2000" dirty="0">
                <a:ea typeface="Times New Roman" panose="02020603050405020304" pitchFamily="18" charset="0"/>
              </a:rPr>
              <a:t>„</a:t>
            </a:r>
            <a:r>
              <a:rPr lang="de-DE" sz="2000" dirty="0">
                <a:effectLst/>
                <a:ea typeface="Times New Roman" panose="02020603050405020304" pitchFamily="18" charset="0"/>
              </a:rPr>
              <a:t>Ohne Fehler“: höchstens 2 Haare, die nicht rot sind</a:t>
            </a:r>
          </a:p>
          <a:p>
            <a:pPr marL="285750" indent="-285750" algn="just" fontAlgn="base">
              <a:buFontTx/>
              <a:buChar char="-"/>
            </a:pPr>
            <a:r>
              <a:rPr lang="de-DE" sz="2000" dirty="0">
                <a:effectLst/>
                <a:ea typeface="Times New Roman" panose="02020603050405020304" pitchFamily="18" charset="0"/>
              </a:rPr>
              <a:t>Von 1605 v.Chr. bis 70 n.Chr. </a:t>
            </a:r>
            <a:r>
              <a:rPr lang="de-DE" sz="2000" u="sng"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nur 9 rote Kühe geopfert</a:t>
            </a:r>
            <a:endParaRPr lang="de-DE" sz="2000" u="sng" dirty="0">
              <a:ea typeface="Times New Roman" panose="02020603050405020304" pitchFamily="18" charset="0"/>
            </a:endParaRPr>
          </a:p>
          <a:p>
            <a:pPr marL="285750" indent="-285750" fontAlgn="base">
              <a:buFontTx/>
              <a:buChar char="-"/>
            </a:pPr>
            <a:r>
              <a:rPr lang="de-DE" sz="2000" dirty="0">
                <a:effectLst/>
                <a:ea typeface="Times New Roman" panose="02020603050405020304" pitchFamily="18" charset="0"/>
              </a:rPr>
              <a:t>keine einzige geeignete rote Kuh zwischen 70 und 2018 n.Chr.</a:t>
            </a:r>
          </a:p>
          <a:p>
            <a:pPr marL="285750" indent="-285750" algn="just" fontAlgn="base">
              <a:buFontTx/>
              <a:buChar char="-"/>
            </a:pPr>
            <a:r>
              <a:rPr lang="de-DE" sz="2000" dirty="0">
                <a:effectLst/>
                <a:ea typeface="Times New Roman" panose="02020603050405020304" pitchFamily="18" charset="0"/>
              </a:rPr>
              <a:t>Am 28. August 2018 </a:t>
            </a:r>
            <a:r>
              <a:rPr lang="de-DE" sz="2000" u="sng" dirty="0">
                <a:effectLst/>
                <a:ea typeface="Times New Roman" panose="02020603050405020304" pitchFamily="18" charset="0"/>
              </a:rPr>
              <a:t>wurde eine perfekte Kuh geboren</a:t>
            </a:r>
            <a:r>
              <a:rPr lang="de-DE" sz="2000" dirty="0">
                <a:ea typeface="Times New Roman" panose="02020603050405020304" pitchFamily="18" charset="0"/>
              </a:rPr>
              <a:t>;</a:t>
            </a:r>
            <a:r>
              <a:rPr lang="de-DE" sz="2000" dirty="0">
                <a:effectLst/>
                <a:ea typeface="Times New Roman" panose="02020603050405020304" pitchFamily="18" charset="0"/>
              </a:rPr>
              <a:t> </a:t>
            </a:r>
          </a:p>
          <a:p>
            <a:pPr marL="285750" indent="-285750" algn="just" fontAlgn="base">
              <a:buFontTx/>
              <a:buChar char="-"/>
            </a:pPr>
            <a:r>
              <a:rPr lang="de-DE" sz="2000" dirty="0">
                <a:ea typeface="Times New Roman" panose="02020603050405020304" pitchFamily="18" charset="0"/>
              </a:rPr>
              <a:t>Muss bei Opferung noch </a:t>
            </a:r>
            <a:r>
              <a:rPr lang="de-DE" sz="2000" i="1" dirty="0">
                <a:ea typeface="Times New Roman" panose="02020603050405020304" pitchFamily="18" charset="0"/>
              </a:rPr>
              <a:t>j</a:t>
            </a:r>
            <a:r>
              <a:rPr lang="de-DE" sz="2000" i="1" dirty="0">
                <a:effectLst/>
                <a:ea typeface="Times New Roman" panose="02020603050405020304" pitchFamily="18" charset="0"/>
              </a:rPr>
              <a:t>ung </a:t>
            </a:r>
            <a:r>
              <a:rPr lang="de-DE" sz="2000" dirty="0">
                <a:effectLst/>
                <a:ea typeface="Times New Roman" panose="02020603050405020304" pitchFamily="18" charset="0"/>
              </a:rPr>
              <a:t>sein</a:t>
            </a:r>
            <a:r>
              <a:rPr lang="de-DE" sz="2000" dirty="0">
                <a:ea typeface="Times New Roman" panose="02020603050405020304" pitchFamily="18" charset="0"/>
              </a:rPr>
              <a:t>:</a:t>
            </a:r>
            <a:r>
              <a:rPr lang="de-DE" sz="2000" dirty="0">
                <a:effectLst/>
                <a:ea typeface="Times New Roman" panose="02020603050405020304" pitchFamily="18" charset="0"/>
              </a:rPr>
              <a:t> etwa 3 Jahre alt</a:t>
            </a:r>
          </a:p>
          <a:p>
            <a:pPr marL="342900" indent="-342900" algn="just" fontAlgn="base">
              <a:buFont typeface="Wingdings" panose="05000000000000000000" pitchFamily="2" charset="2"/>
              <a:buChar char="Ø"/>
            </a:pPr>
            <a:r>
              <a:rPr lang="de-DE" sz="2000" dirty="0">
                <a:effectLst/>
                <a:ea typeface="Times New Roman" panose="02020603050405020304" pitchFamily="18" charset="0"/>
              </a:rPr>
              <a:t>Damit wäre Israel </a:t>
            </a:r>
            <a:r>
              <a:rPr lang="de-DE" sz="2000" i="1" dirty="0">
                <a:effectLst/>
                <a:ea typeface="Times New Roman" panose="02020603050405020304" pitchFamily="18" charset="0"/>
              </a:rPr>
              <a:t>erstmals</a:t>
            </a:r>
            <a:r>
              <a:rPr lang="de-DE" sz="2000" dirty="0">
                <a:effectLst/>
                <a:ea typeface="Times New Roman" panose="02020603050405020304" pitchFamily="18" charset="0"/>
              </a:rPr>
              <a:t> in der Lage den </a:t>
            </a:r>
            <a:r>
              <a:rPr lang="de-DE" sz="2000" u="sng" dirty="0">
                <a:ea typeface="Times New Roman" panose="02020603050405020304" pitchFamily="18" charset="0"/>
              </a:rPr>
              <a:t>d</a:t>
            </a:r>
            <a:r>
              <a:rPr lang="de-DE" sz="2000" u="sng" dirty="0">
                <a:effectLst/>
                <a:ea typeface="Times New Roman" panose="02020603050405020304" pitchFamily="18" charset="0"/>
                <a:hlinkClick r:id="rId4">
                  <a:extLst>
                    <a:ext uri="{A12FA001-AC4F-418D-AE19-62706E023703}">
                      <ahyp:hlinkClr xmlns:ahyp="http://schemas.microsoft.com/office/drawing/2018/hyperlinkcolor" val="tx"/>
                    </a:ext>
                  </a:extLst>
                </a:hlinkClick>
              </a:rPr>
              <a:t>ritten Tempel</a:t>
            </a:r>
            <a:r>
              <a:rPr lang="de-DE" sz="2000" dirty="0">
                <a:effectLst/>
                <a:ea typeface="Times New Roman" panose="02020603050405020304" pitchFamily="18" charset="0"/>
              </a:rPr>
              <a:t> zu weihen.</a:t>
            </a:r>
            <a:endParaRPr lang="de-DE" sz="2800" b="1" u="sng" dirty="0">
              <a:solidFill>
                <a:srgbClr val="444444"/>
              </a:solidFill>
              <a:effectLst/>
              <a:ea typeface="Calibri" panose="020F0502020204030204" pitchFamily="34" charset="0"/>
              <a:cs typeface="Times New Roman" panose="02020603050405020304" pitchFamily="18" charset="0"/>
            </a:endParaRPr>
          </a:p>
          <a:p>
            <a:pPr algn="just" fontAlgn="base"/>
            <a:endParaRPr lang="de-DE" sz="2800" b="1" u="sng" dirty="0">
              <a:solidFill>
                <a:srgbClr val="444444"/>
              </a:solidFill>
              <a:effectLst/>
              <a:ea typeface="Calibri" panose="020F0502020204030204" pitchFamily="34" charset="0"/>
              <a:cs typeface="Times New Roman" panose="02020603050405020304" pitchFamily="18" charset="0"/>
            </a:endParaRPr>
          </a:p>
          <a:p>
            <a:pPr algn="just" fontAlgn="base"/>
            <a:r>
              <a:rPr lang="de-DE" sz="2000" b="1" dirty="0">
                <a:effectLst/>
                <a:ea typeface="Calibri" panose="020F0502020204030204" pitchFamily="34" charset="0"/>
                <a:cs typeface="Times New Roman" panose="02020603050405020304" pitchFamily="18" charset="0"/>
              </a:rPr>
              <a:t>…und die Materialien des Tempels</a:t>
            </a:r>
            <a:endParaRPr lang="de-DE" sz="2000" u="sng" dirty="0">
              <a:solidFill>
                <a:srgbClr val="444444"/>
              </a:solidFill>
              <a:effectLst/>
              <a:ea typeface="Calibri" panose="020F0502020204030204" pitchFamily="34" charset="0"/>
              <a:cs typeface="Times New Roman" panose="02020603050405020304" pitchFamily="18" charset="0"/>
              <a:hlinkClick r:id="rId5"/>
            </a:endParaRPr>
          </a:p>
          <a:p>
            <a:pPr marL="285750" indent="-285750" algn="just" fontAlgn="base">
              <a:buFontTx/>
              <a:buChar char="-"/>
            </a:pPr>
            <a:r>
              <a:rPr lang="de-DE" sz="2000" dirty="0">
                <a:effectLst/>
                <a:ea typeface="Calibri" panose="020F0502020204030204" pitchFamily="34" charset="0"/>
                <a:cs typeface="Times New Roman" panose="02020603050405020304" pitchFamily="18" charset="0"/>
              </a:rPr>
              <a:t>„The Temple Institut“ (seit 1987) bereitet den Tempelbau vor…</a:t>
            </a:r>
          </a:p>
          <a:p>
            <a:pPr marL="285750" indent="-285750" algn="just" fontAlgn="base">
              <a:buFontTx/>
              <a:buChar char="-"/>
            </a:pPr>
            <a:r>
              <a:rPr lang="de-DE" sz="2000" dirty="0">
                <a:effectLst/>
                <a:ea typeface="Calibri" panose="020F0502020204030204" pitchFamily="34" charset="0"/>
                <a:cs typeface="Times New Roman" panose="02020603050405020304" pitchFamily="18" charset="0"/>
              </a:rPr>
              <a:t>Die </a:t>
            </a:r>
            <a:r>
              <a:rPr lang="de-DE" sz="2000" dirty="0" err="1">
                <a:effectLst/>
                <a:ea typeface="Calibri" panose="020F0502020204030204" pitchFamily="34" charset="0"/>
                <a:cs typeface="Times New Roman" panose="02020603050405020304" pitchFamily="18" charset="0"/>
              </a:rPr>
              <a:t>Menorah</a:t>
            </a:r>
            <a:r>
              <a:rPr lang="de-DE" sz="2000" dirty="0">
                <a:ea typeface="Calibri" panose="020F0502020204030204" pitchFamily="34" charset="0"/>
                <a:cs typeface="Times New Roman" panose="02020603050405020304" pitchFamily="18" charset="0"/>
              </a:rPr>
              <a:t>, das Ephod, die Brustplatte, die Kleider der Priester, der Räucheraltar, u.a. sind fertig gebaut</a:t>
            </a:r>
          </a:p>
          <a:p>
            <a:pPr algn="just" fontAlgn="base"/>
            <a:endParaRPr lang="de-DE" sz="2000" dirty="0">
              <a:effectLst/>
              <a:ea typeface="Calibri" panose="020F0502020204030204" pitchFamily="34" charset="0"/>
              <a:cs typeface="Times New Roman" panose="02020603050405020304" pitchFamily="18" charset="0"/>
            </a:endParaRPr>
          </a:p>
          <a:p>
            <a:pPr algn="just" fontAlgn="base"/>
            <a:r>
              <a:rPr lang="de-DE" sz="2000" dirty="0">
                <a:effectLst/>
                <a:ea typeface="Calibri" panose="020F0502020204030204" pitchFamily="34" charset="0"/>
                <a:cs typeface="Times New Roman" panose="02020603050405020304" pitchFamily="18" charset="0"/>
                <a:sym typeface="Wingdings" panose="05000000000000000000" pitchFamily="2" charset="2"/>
              </a:rPr>
              <a:t> </a:t>
            </a:r>
            <a:r>
              <a:rPr lang="de-DE" sz="2000" dirty="0">
                <a:effectLst/>
                <a:ea typeface="Calibri" panose="020F0502020204030204" pitchFamily="34" charset="0"/>
                <a:cs typeface="Times New Roman" panose="02020603050405020304" pitchFamily="18" charset="0"/>
              </a:rPr>
              <a:t>Vorbereitungen hat es zwar immer gegeben: u.a. Bar </a:t>
            </a:r>
            <a:r>
              <a:rPr lang="de-DE" sz="2000" dirty="0" err="1">
                <a:effectLst/>
                <a:ea typeface="Calibri" panose="020F0502020204030204" pitchFamily="34" charset="0"/>
                <a:cs typeface="Times New Roman" panose="02020603050405020304" pitchFamily="18" charset="0"/>
              </a:rPr>
              <a:t>Kochba</a:t>
            </a:r>
            <a:r>
              <a:rPr lang="de-DE" sz="2000" dirty="0">
                <a:effectLst/>
                <a:ea typeface="Calibri" panose="020F0502020204030204" pitchFamily="34" charset="0"/>
                <a:cs typeface="Times New Roman" panose="02020603050405020304" pitchFamily="18" charset="0"/>
              </a:rPr>
              <a:t> (133 </a:t>
            </a:r>
            <a:r>
              <a:rPr lang="de-DE" sz="2000" dirty="0" err="1">
                <a:effectLst/>
                <a:ea typeface="Calibri" panose="020F0502020204030204" pitchFamily="34" charset="0"/>
                <a:cs typeface="Times New Roman" panose="02020603050405020304" pitchFamily="18" charset="0"/>
              </a:rPr>
              <a:t>n.Chr</a:t>
            </a:r>
            <a:r>
              <a:rPr lang="de-DE" sz="2000" dirty="0">
                <a:effectLst/>
                <a:ea typeface="Calibri" panose="020F0502020204030204" pitchFamily="34" charset="0"/>
                <a:cs typeface="Times New Roman" panose="02020603050405020304" pitchFamily="18" charset="0"/>
              </a:rPr>
              <a:t>), </a:t>
            </a:r>
          </a:p>
          <a:p>
            <a:pPr algn="just" fontAlgn="base"/>
            <a:r>
              <a:rPr lang="de-DE" sz="2000" dirty="0" err="1">
                <a:effectLst/>
                <a:ea typeface="Calibri" panose="020F0502020204030204" pitchFamily="34" charset="0"/>
                <a:cs typeface="Times New Roman" panose="02020603050405020304" pitchFamily="18" charset="0"/>
              </a:rPr>
              <a:t>Tosafisten</a:t>
            </a:r>
            <a:r>
              <a:rPr lang="de-DE" sz="2000" dirty="0">
                <a:effectLst/>
                <a:ea typeface="Calibri" panose="020F0502020204030204" pitchFamily="34" charset="0"/>
                <a:cs typeface="Times New Roman" panose="02020603050405020304" pitchFamily="18" charset="0"/>
              </a:rPr>
              <a:t> (12.-14.Jhdt), </a:t>
            </a:r>
            <a:r>
              <a:rPr lang="de-DE" sz="2000" dirty="0"/>
              <a:t>Rabbi Zvi </a:t>
            </a:r>
            <a:r>
              <a:rPr lang="de-DE" sz="2000" dirty="0" err="1"/>
              <a:t>Hirsh</a:t>
            </a:r>
            <a:r>
              <a:rPr lang="de-DE" sz="2000" dirty="0"/>
              <a:t> </a:t>
            </a:r>
            <a:r>
              <a:rPr lang="de-DE" sz="2000" dirty="0" err="1"/>
              <a:t>Kalisher</a:t>
            </a:r>
            <a:r>
              <a:rPr lang="de-DE" sz="2000" dirty="0" err="1">
                <a:effectLst/>
                <a:ea typeface="Calibri" panose="020F0502020204030204" pitchFamily="34" charset="0"/>
                <a:cs typeface="Times New Roman" panose="02020603050405020304" pitchFamily="18" charset="0"/>
              </a:rPr>
              <a:t>aber</a:t>
            </a:r>
            <a:r>
              <a:rPr lang="de-DE" sz="2000" dirty="0">
                <a:effectLst/>
                <a:ea typeface="Calibri" panose="020F0502020204030204" pitchFamily="34" charset="0"/>
                <a:cs typeface="Times New Roman" panose="02020603050405020304" pitchFamily="18" charset="0"/>
              </a:rPr>
              <a:t> (1861) </a:t>
            </a:r>
          </a:p>
          <a:p>
            <a:pPr algn="just" fontAlgn="base"/>
            <a:r>
              <a:rPr lang="de-DE" sz="2000" dirty="0">
                <a:effectLst/>
                <a:ea typeface="Calibri" panose="020F0502020204030204" pitchFamily="34" charset="0"/>
                <a:cs typeface="Times New Roman" panose="02020603050405020304" pitchFamily="18" charset="0"/>
              </a:rPr>
              <a:t>bisher gab es aber keinen </a:t>
            </a:r>
            <a:r>
              <a:rPr lang="de-DE" sz="2000" dirty="0" err="1">
                <a:effectLst/>
                <a:ea typeface="Calibri" panose="020F0502020204030204" pitchFamily="34" charset="0"/>
                <a:cs typeface="Times New Roman" panose="02020603050405020304" pitchFamily="18" charset="0"/>
              </a:rPr>
              <a:t>jüd</a:t>
            </a:r>
            <a:r>
              <a:rPr lang="de-DE" sz="2000" dirty="0">
                <a:effectLst/>
                <a:ea typeface="Calibri" panose="020F0502020204030204" pitchFamily="34" charset="0"/>
                <a:cs typeface="Times New Roman" panose="02020603050405020304" pitchFamily="18" charset="0"/>
              </a:rPr>
              <a:t>. Staat</a:t>
            </a:r>
          </a:p>
          <a:p>
            <a:pPr lvl="0">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83F83AD9-41DA-480E-AE89-E83052D44B0F}"/>
              </a:ext>
            </a:extLst>
          </p:cNvPr>
          <p:cNvPicPr>
            <a:picLocks noChangeAspect="1"/>
          </p:cNvPicPr>
          <p:nvPr/>
        </p:nvPicPr>
        <p:blipFill>
          <a:blip r:embed="rId6"/>
          <a:stretch>
            <a:fillRect/>
          </a:stretch>
        </p:blipFill>
        <p:spPr>
          <a:xfrm>
            <a:off x="7587852" y="379190"/>
            <a:ext cx="4000061" cy="2666707"/>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F8A44C62-94CE-4308-AFB8-326789701A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4778" y="3588667"/>
            <a:ext cx="2223135" cy="28901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40B21BEA-5C91-465F-BD5A-DD8870CE1DFD}"/>
              </a:ext>
            </a:extLst>
          </p:cNvPr>
          <p:cNvSpPr txBox="1"/>
          <p:nvPr/>
        </p:nvSpPr>
        <p:spPr>
          <a:xfrm>
            <a:off x="9286756" y="6552247"/>
            <a:ext cx="2379177" cy="523220"/>
          </a:xfrm>
          <a:prstGeom prst="rect">
            <a:avLst/>
          </a:prstGeom>
          <a:noFill/>
        </p:spPr>
        <p:txBody>
          <a:bodyPr wrap="none" rtlCol="0">
            <a:spAutoFit/>
          </a:bodyPr>
          <a:lstStyle/>
          <a:p>
            <a:r>
              <a:rPr lang="de-DE" sz="1000" dirty="0">
                <a:effectLst/>
                <a:ea typeface="Calibri" panose="020F0502020204030204" pitchFamily="34" charset="0"/>
                <a:cs typeface="Times New Roman" panose="02020603050405020304" pitchFamily="18" charset="0"/>
              </a:rPr>
              <a:t>Die </a:t>
            </a:r>
            <a:r>
              <a:rPr lang="de-DE" sz="1000" dirty="0" err="1">
                <a:effectLst/>
                <a:ea typeface="Calibri" panose="020F0502020204030204" pitchFamily="34" charset="0"/>
                <a:cs typeface="Times New Roman" panose="02020603050405020304" pitchFamily="18" charset="0"/>
              </a:rPr>
              <a:t>Menorah</a:t>
            </a:r>
            <a:r>
              <a:rPr lang="de-DE" sz="1000" dirty="0">
                <a:effectLst/>
                <a:ea typeface="Calibri" panose="020F0502020204030204" pitchFamily="34" charset="0"/>
                <a:cs typeface="Times New Roman" panose="02020603050405020304" pitchFamily="18" charset="0"/>
              </a:rPr>
              <a:t> (jüd</a:t>
            </a:r>
            <a:r>
              <a:rPr lang="de-DE" sz="1000" dirty="0">
                <a:ea typeface="Calibri" panose="020F0502020204030204" pitchFamily="34" charset="0"/>
                <a:cs typeface="Times New Roman" panose="02020603050405020304" pitchFamily="18" charset="0"/>
              </a:rPr>
              <a:t>isches</a:t>
            </a:r>
            <a:r>
              <a:rPr lang="de-DE" sz="1000" dirty="0">
                <a:effectLst/>
                <a:ea typeface="Calibri" panose="020F0502020204030204" pitchFamily="34" charset="0"/>
                <a:cs typeface="Times New Roman" panose="02020603050405020304" pitchFamily="18" charset="0"/>
              </a:rPr>
              <a:t> Viertel Jerusalem)</a:t>
            </a:r>
          </a:p>
          <a:p>
            <a:endParaRPr lang="de-DE" dirty="0"/>
          </a:p>
        </p:txBody>
      </p:sp>
      <p:sp>
        <p:nvSpPr>
          <p:cNvPr id="9" name="Textfeld 8">
            <a:extLst>
              <a:ext uri="{FF2B5EF4-FFF2-40B4-BE49-F238E27FC236}">
                <a16:creationId xmlns:a16="http://schemas.microsoft.com/office/drawing/2014/main" id="{369BFB4A-B765-4AEB-8E4B-A978F8E9970C}"/>
              </a:ext>
            </a:extLst>
          </p:cNvPr>
          <p:cNvSpPr txBox="1"/>
          <p:nvPr/>
        </p:nvSpPr>
        <p:spPr>
          <a:xfrm>
            <a:off x="8558824" y="3055672"/>
            <a:ext cx="2165978" cy="523220"/>
          </a:xfrm>
          <a:prstGeom prst="rect">
            <a:avLst/>
          </a:prstGeom>
          <a:noFill/>
        </p:spPr>
        <p:txBody>
          <a:bodyPr wrap="none" rtlCol="0">
            <a:spAutoFit/>
          </a:bodyPr>
          <a:lstStyle/>
          <a:p>
            <a:r>
              <a:rPr lang="de-DE" sz="1000" dirty="0">
                <a:effectLst/>
                <a:ea typeface="Calibri" panose="020F0502020204030204" pitchFamily="34" charset="0"/>
                <a:cs typeface="Times New Roman" panose="02020603050405020304" pitchFamily="18" charset="0"/>
              </a:rPr>
              <a:t>Die koschere junge rote Kuh von 2018</a:t>
            </a:r>
          </a:p>
          <a:p>
            <a:endParaRPr lang="de-DE" dirty="0"/>
          </a:p>
        </p:txBody>
      </p:sp>
      <mc:AlternateContent xmlns:mc="http://schemas.openxmlformats.org/markup-compatibility/2006" xmlns:pslz="http://schemas.microsoft.com/office/powerpoint/2016/slidezoom">
        <mc:Choice Requires="pslz">
          <p:graphicFrame>
            <p:nvGraphicFramePr>
              <p:cNvPr id="4" name="Folienzoom 3">
                <a:extLst>
                  <a:ext uri="{FF2B5EF4-FFF2-40B4-BE49-F238E27FC236}">
                    <a16:creationId xmlns:a16="http://schemas.microsoft.com/office/drawing/2014/main" id="{C560D621-A0C7-40A7-AD5E-BDC1CB1BBDBF}"/>
                  </a:ext>
                </a:extLst>
              </p:cNvPr>
              <p:cNvGraphicFramePr>
                <a:graphicFrameLocks noChangeAspect="1"/>
              </p:cNvGraphicFramePr>
              <p:nvPr>
                <p:extLst>
                  <p:ext uri="{D42A27DB-BD31-4B8C-83A1-F6EECF244321}">
                    <p14:modId xmlns:p14="http://schemas.microsoft.com/office/powerpoint/2010/main" val="234073153"/>
                  </p:ext>
                </p:extLst>
              </p:nvPr>
            </p:nvGraphicFramePr>
            <p:xfrm>
              <a:off x="8398015" y="6363082"/>
              <a:ext cx="790222" cy="444500"/>
            </p:xfrm>
            <a:graphic>
              <a:graphicData uri="http://schemas.microsoft.com/office/powerpoint/2016/slidezoom">
                <pslz:sldZm>
                  <pslz:sldZmObj sldId="269" cId="1005684021">
                    <pslz:zmPr id="{09D56745-6A53-4885-BC33-36AA39D65E01}" returnToParent="0" transitionDur="1000">
                      <p166:blipFill xmlns:p166="http://schemas.microsoft.com/office/powerpoint/2016/6/main">
                        <a:blip r:embed="rId8"/>
                        <a:stretch>
                          <a:fillRect/>
                        </a:stretch>
                      </p166:blipFill>
                      <p166:spPr xmlns:p166="http://schemas.microsoft.com/office/powerpoint/2016/6/main">
                        <a:xfrm>
                          <a:off x="0" y="0"/>
                          <a:ext cx="790222" cy="444500"/>
                        </a:xfrm>
                        <a:prstGeom prst="rect">
                          <a:avLst/>
                        </a:prstGeom>
                        <a:ln w="3175">
                          <a:solidFill>
                            <a:prstClr val="ltGray"/>
                          </a:solidFill>
                        </a:ln>
                      </p166:spPr>
                    </pslz:zmPr>
                  </pslz:sldZmObj>
                </pslz:sldZm>
              </a:graphicData>
            </a:graphic>
          </p:graphicFrame>
        </mc:Choice>
        <mc:Fallback xmlns="">
          <p:pic>
            <p:nvPicPr>
              <p:cNvPr id="4" name="Folienzoom 3">
                <a:extLst>
                  <a:ext uri="{FF2B5EF4-FFF2-40B4-BE49-F238E27FC236}">
                    <a16:creationId xmlns:a16="http://schemas.microsoft.com/office/drawing/2014/main" id="{C560D621-A0C7-40A7-AD5E-BDC1CB1BBDBF}"/>
                  </a:ext>
                </a:extLst>
              </p:cNvPr>
              <p:cNvPicPr>
                <a:picLocks noGrp="1" noRot="1" noChangeAspect="1" noMove="1" noResize="1" noEditPoints="1" noAdjustHandles="1" noChangeArrowheads="1" noChangeShapeType="1"/>
              </p:cNvPicPr>
              <p:nvPr/>
            </p:nvPicPr>
            <p:blipFill>
              <a:blip r:embed="rId9"/>
              <a:stretch>
                <a:fillRect/>
              </a:stretch>
            </p:blipFill>
            <p:spPr>
              <a:xfrm>
                <a:off x="8398015" y="6363082"/>
                <a:ext cx="790222" cy="444500"/>
              </a:xfrm>
              <a:prstGeom prst="rect">
                <a:avLst/>
              </a:prstGeom>
              <a:ln w="3175">
                <a:solidFill>
                  <a:prstClr val="ltGray"/>
                </a:solidFill>
              </a:ln>
            </p:spPr>
          </p:pic>
        </mc:Fallback>
      </mc:AlternateContent>
    </p:spTree>
    <p:extLst>
      <p:ext uri="{BB962C8B-B14F-4D97-AF65-F5344CB8AC3E}">
        <p14:creationId xmlns:p14="http://schemas.microsoft.com/office/powerpoint/2010/main" val="269944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2 Stones of the High Priest's Breastplate">
            <a:extLst>
              <a:ext uri="{FF2B5EF4-FFF2-40B4-BE49-F238E27FC236}">
                <a16:creationId xmlns:a16="http://schemas.microsoft.com/office/drawing/2014/main" id="{30ABF310-355C-4A73-B81F-60664A977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79" y="1275590"/>
            <a:ext cx="3743360" cy="3977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8" descr="Different Interpretations of the Ephod">
            <a:extLst>
              <a:ext uri="{FF2B5EF4-FFF2-40B4-BE49-F238E27FC236}">
                <a16:creationId xmlns:a16="http://schemas.microsoft.com/office/drawing/2014/main" id="{BF1C184E-A3D1-41C6-BB9B-9BF431473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999" y="1275590"/>
            <a:ext cx="6905073" cy="3977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46A1785B-3D69-4D4B-9C43-B5015C585069}"/>
              </a:ext>
            </a:extLst>
          </p:cNvPr>
          <p:cNvSpPr txBox="1"/>
          <p:nvPr/>
        </p:nvSpPr>
        <p:spPr>
          <a:xfrm>
            <a:off x="702516" y="5426806"/>
            <a:ext cx="3719288" cy="523220"/>
          </a:xfrm>
          <a:prstGeom prst="rect">
            <a:avLst/>
          </a:prstGeom>
          <a:noFill/>
        </p:spPr>
        <p:txBody>
          <a:bodyPr wrap="none" rtlCol="0">
            <a:spAutoFit/>
          </a:bodyPr>
          <a:lstStyle/>
          <a:p>
            <a:r>
              <a:rPr lang="de-DE" sz="1000" dirty="0">
                <a:effectLst/>
                <a:ea typeface="Calibri" panose="020F0502020204030204" pitchFamily="34" charset="0"/>
                <a:cs typeface="Times New Roman" panose="02020603050405020304" pitchFamily="18" charset="0"/>
              </a:rPr>
              <a:t>Die Brustplatte mit den eingravierten Namen der 12 Stämme Israels</a:t>
            </a:r>
          </a:p>
          <a:p>
            <a:endParaRPr lang="de-DE" dirty="0"/>
          </a:p>
        </p:txBody>
      </p:sp>
      <p:sp>
        <p:nvSpPr>
          <p:cNvPr id="5" name="Textfeld 4">
            <a:extLst>
              <a:ext uri="{FF2B5EF4-FFF2-40B4-BE49-F238E27FC236}">
                <a16:creationId xmlns:a16="http://schemas.microsoft.com/office/drawing/2014/main" id="{F2956FCE-AE43-443B-A045-153E5286B859}"/>
              </a:ext>
            </a:extLst>
          </p:cNvPr>
          <p:cNvSpPr txBox="1"/>
          <p:nvPr/>
        </p:nvSpPr>
        <p:spPr>
          <a:xfrm>
            <a:off x="6328891" y="5426806"/>
            <a:ext cx="3031599" cy="523220"/>
          </a:xfrm>
          <a:prstGeom prst="rect">
            <a:avLst/>
          </a:prstGeom>
          <a:noFill/>
        </p:spPr>
        <p:txBody>
          <a:bodyPr wrap="none" rtlCol="0">
            <a:spAutoFit/>
          </a:bodyPr>
          <a:lstStyle/>
          <a:p>
            <a:r>
              <a:rPr lang="de-DE" sz="1000" dirty="0">
                <a:effectLst/>
                <a:ea typeface="Calibri" panose="020F0502020204030204" pitchFamily="34" charset="0"/>
                <a:cs typeface="Times New Roman" panose="02020603050405020304" pitchFamily="18" charset="0"/>
              </a:rPr>
              <a:t>Die Dienstkleidung der Priester und des Hohe Priesters</a:t>
            </a:r>
          </a:p>
          <a:p>
            <a:endParaRPr lang="de-DE" dirty="0"/>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9A0516CF-05E2-4C9F-BAF0-17C2A13E6802}"/>
                  </a:ext>
                </a:extLst>
              </p:cNvPr>
              <p:cNvGraphicFramePr>
                <a:graphicFrameLocks noChangeAspect="1"/>
              </p:cNvGraphicFramePr>
              <p:nvPr>
                <p:extLst>
                  <p:ext uri="{D42A27DB-BD31-4B8C-83A1-F6EECF244321}">
                    <p14:modId xmlns:p14="http://schemas.microsoft.com/office/powerpoint/2010/main" val="2615729186"/>
                  </p:ext>
                </p:extLst>
              </p:nvPr>
            </p:nvGraphicFramePr>
            <p:xfrm>
              <a:off x="10517282" y="5999162"/>
              <a:ext cx="1244600" cy="700088"/>
            </p:xfrm>
            <a:graphic>
              <a:graphicData uri="http://schemas.microsoft.com/office/powerpoint/2016/slidezoom">
                <pslz:sldZm>
                  <pslz:sldZmObj sldId="261" cId="2699440072">
                    <pslz:zmPr id="{5581BD67-865B-4E48-B274-100E28FB17A4}" returnToParent="0" transitionDur="1000">
                      <p166:blipFill xmlns:p166="http://schemas.microsoft.com/office/powerpoint/2016/6/main">
                        <a:blip r:embed="rId5"/>
                        <a:stretch>
                          <a:fillRect/>
                        </a:stretch>
                      </p166:blipFill>
                      <p166:spPr xmlns:p166="http://schemas.microsoft.com/office/powerpoint/2016/6/main">
                        <a:xfrm>
                          <a:off x="0" y="0"/>
                          <a:ext cx="1244600" cy="700088"/>
                        </a:xfrm>
                        <a:prstGeom prst="rect">
                          <a:avLst/>
                        </a:prstGeom>
                        <a:ln w="3175">
                          <a:solidFill>
                            <a:prstClr val="ltGray"/>
                          </a:solidFill>
                        </a:ln>
                      </p166:spPr>
                    </pslz:zmPr>
                  </pslz:sldZmObj>
                </pslz:sldZm>
              </a:graphicData>
            </a:graphic>
          </p:graphicFrame>
        </mc:Choice>
        <mc:Fallback xmlns="">
          <p:pic>
            <p:nvPicPr>
              <p:cNvPr id="7" name="Folienzoom 6">
                <a:extLst>
                  <a:ext uri="{FF2B5EF4-FFF2-40B4-BE49-F238E27FC236}">
                    <a16:creationId xmlns:a16="http://schemas.microsoft.com/office/drawing/2014/main" id="{9A0516CF-05E2-4C9F-BAF0-17C2A13E6802}"/>
                  </a:ext>
                </a:extLst>
              </p:cNvPr>
              <p:cNvPicPr>
                <a:picLocks noGrp="1" noRot="1" noChangeAspect="1" noMove="1" noResize="1" noEditPoints="1" noAdjustHandles="1" noChangeArrowheads="1" noChangeShapeType="1"/>
              </p:cNvPicPr>
              <p:nvPr/>
            </p:nvPicPr>
            <p:blipFill>
              <a:blip r:embed="rId6"/>
              <a:stretch>
                <a:fillRect/>
              </a:stretch>
            </p:blipFill>
            <p:spPr>
              <a:xfrm>
                <a:off x="10517282" y="5999162"/>
                <a:ext cx="1244600" cy="700088"/>
              </a:xfrm>
              <a:prstGeom prst="rect">
                <a:avLst/>
              </a:prstGeom>
              <a:ln w="3175">
                <a:solidFill>
                  <a:prstClr val="ltGray"/>
                </a:solidFill>
              </a:ln>
            </p:spPr>
          </p:pic>
        </mc:Fallback>
      </mc:AlternateContent>
    </p:spTree>
    <p:extLst>
      <p:ext uri="{BB962C8B-B14F-4D97-AF65-F5344CB8AC3E}">
        <p14:creationId xmlns:p14="http://schemas.microsoft.com/office/powerpoint/2010/main" val="100568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47B9E5-02B2-47E5-AEB9-F56FE9F32804}"/>
              </a:ext>
            </a:extLst>
          </p:cNvPr>
          <p:cNvSpPr>
            <a:spLocks noGrp="1"/>
          </p:cNvSpPr>
          <p:nvPr>
            <p:ph type="title"/>
          </p:nvPr>
        </p:nvSpPr>
        <p:spPr>
          <a:xfrm>
            <a:off x="838200" y="365125"/>
            <a:ext cx="10928350" cy="1325563"/>
          </a:xfrm>
        </p:spPr>
        <p:txBody>
          <a:bodyPr/>
          <a:lstStyle/>
          <a:p>
            <a:pPr algn="ctr"/>
            <a:r>
              <a:rPr lang="de-DE" dirty="0"/>
              <a:t>Jesus kommt wieder – was heißt das für mich?</a:t>
            </a:r>
            <a:br>
              <a:rPr lang="de-DE" dirty="0"/>
            </a:br>
            <a:r>
              <a:rPr lang="de-DE" sz="2400" dirty="0"/>
              <a:t>(seelsorgerliche Anweisungen des Herrn für das „Ende“: Matthäus 24)</a:t>
            </a:r>
            <a:endParaRPr lang="de-DE" dirty="0"/>
          </a:p>
        </p:txBody>
      </p:sp>
      <p:sp>
        <p:nvSpPr>
          <p:cNvPr id="3" name="Inhaltsplatzhalter 2">
            <a:extLst>
              <a:ext uri="{FF2B5EF4-FFF2-40B4-BE49-F238E27FC236}">
                <a16:creationId xmlns:a16="http://schemas.microsoft.com/office/drawing/2014/main" id="{8C881C26-2713-42B4-BD6B-6AAEFACB53BB}"/>
              </a:ext>
            </a:extLst>
          </p:cNvPr>
          <p:cNvSpPr>
            <a:spLocks noGrp="1"/>
          </p:cNvSpPr>
          <p:nvPr>
            <p:ph idx="1"/>
          </p:nvPr>
        </p:nvSpPr>
        <p:spPr>
          <a:xfrm>
            <a:off x="838200" y="1825625"/>
            <a:ext cx="10515600" cy="4351338"/>
          </a:xfrm>
        </p:spPr>
        <p:txBody>
          <a:bodyPr>
            <a:normAutofit lnSpcReduction="10000"/>
          </a:bodyPr>
          <a:lstStyle/>
          <a:p>
            <a:pPr marL="514350" indent="-514350">
              <a:lnSpc>
                <a:spcPct val="150000"/>
              </a:lnSpc>
              <a:buAutoNum type="arabicPeriod"/>
            </a:pPr>
            <a:r>
              <a:rPr lang="de-DE" b="1" dirty="0"/>
              <a:t>Ich will mich nicht</a:t>
            </a:r>
            <a:r>
              <a:rPr lang="de-DE" dirty="0"/>
              <a:t> </a:t>
            </a:r>
            <a:r>
              <a:rPr lang="de-DE" b="1" dirty="0"/>
              <a:t>verwirren lassen!</a:t>
            </a:r>
            <a:r>
              <a:rPr lang="de-DE" dirty="0"/>
              <a:t> </a:t>
            </a:r>
            <a:r>
              <a:rPr lang="de-DE" sz="1800" dirty="0"/>
              <a:t>(24,4.11, u.a.)</a:t>
            </a:r>
          </a:p>
          <a:p>
            <a:pPr marL="514350" indent="-514350">
              <a:lnSpc>
                <a:spcPct val="150000"/>
              </a:lnSpc>
              <a:buAutoNum type="arabicPeriod"/>
            </a:pPr>
            <a:r>
              <a:rPr lang="de-DE" b="1" dirty="0"/>
              <a:t>Ich will mich nicht erschrecken lassen!</a:t>
            </a:r>
            <a:r>
              <a:rPr lang="de-DE" dirty="0"/>
              <a:t> </a:t>
            </a:r>
            <a:r>
              <a:rPr lang="de-DE" sz="1800" dirty="0"/>
              <a:t>(24,6)</a:t>
            </a:r>
          </a:p>
          <a:p>
            <a:pPr marL="514350" indent="-514350">
              <a:lnSpc>
                <a:spcPct val="150000"/>
              </a:lnSpc>
              <a:buAutoNum type="arabicPeriod"/>
            </a:pPr>
            <a:r>
              <a:rPr lang="de-DE" b="1" dirty="0"/>
              <a:t>Ich gestatte dem Bösen nicht, meine Liebe abzukühlen!</a:t>
            </a:r>
            <a:r>
              <a:rPr lang="de-DE" dirty="0"/>
              <a:t> </a:t>
            </a:r>
            <a:r>
              <a:rPr lang="de-DE" sz="1800" dirty="0"/>
              <a:t>(24,13)</a:t>
            </a:r>
          </a:p>
          <a:p>
            <a:pPr marL="514350" indent="-514350">
              <a:lnSpc>
                <a:spcPct val="150000"/>
              </a:lnSpc>
              <a:buAutoNum type="arabicPeriod"/>
            </a:pPr>
            <a:r>
              <a:rPr lang="de-DE" b="1" dirty="0"/>
              <a:t>Ich bleibe ein Beter!</a:t>
            </a:r>
            <a:r>
              <a:rPr lang="de-DE" dirty="0"/>
              <a:t> </a:t>
            </a:r>
            <a:r>
              <a:rPr lang="de-DE" sz="1800" dirty="0"/>
              <a:t>(24,20)</a:t>
            </a:r>
          </a:p>
          <a:p>
            <a:pPr marL="514350" indent="-514350">
              <a:lnSpc>
                <a:spcPct val="150000"/>
              </a:lnSpc>
              <a:buAutoNum type="arabicPeriod"/>
            </a:pPr>
            <a:r>
              <a:rPr lang="de-DE" b="1" dirty="0"/>
              <a:t>Ich blicke freudig nach oben, meine Erlösung naht! </a:t>
            </a:r>
            <a:r>
              <a:rPr lang="de-DE" sz="1800" dirty="0"/>
              <a:t>(24,33 mit </a:t>
            </a:r>
            <a:r>
              <a:rPr lang="de-DE" sz="1800" dirty="0" err="1"/>
              <a:t>Lk</a:t>
            </a:r>
            <a:r>
              <a:rPr lang="de-DE" sz="1800" dirty="0"/>
              <a:t> 21,28)</a:t>
            </a:r>
          </a:p>
          <a:p>
            <a:pPr marL="514350" indent="-514350">
              <a:lnSpc>
                <a:spcPct val="150000"/>
              </a:lnSpc>
              <a:buAutoNum type="arabicPeriod"/>
            </a:pPr>
            <a:r>
              <a:rPr lang="de-DE" b="1" dirty="0"/>
              <a:t>Ich rechne jederzeit mit dem Kommen Jesu!</a:t>
            </a:r>
            <a:r>
              <a:rPr lang="de-DE" dirty="0"/>
              <a:t> </a:t>
            </a:r>
            <a:r>
              <a:rPr lang="de-DE" sz="1800" dirty="0"/>
              <a:t>(42,42.44)</a:t>
            </a:r>
          </a:p>
        </p:txBody>
      </p:sp>
    </p:spTree>
    <p:extLst>
      <p:ext uri="{BB962C8B-B14F-4D97-AF65-F5344CB8AC3E}">
        <p14:creationId xmlns:p14="http://schemas.microsoft.com/office/powerpoint/2010/main" val="142828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6DB1B-02F7-48F5-B594-F919BA0723D5}"/>
              </a:ext>
            </a:extLst>
          </p:cNvPr>
          <p:cNvSpPr>
            <a:spLocks noGrp="1"/>
          </p:cNvSpPr>
          <p:nvPr>
            <p:ph type="title"/>
          </p:nvPr>
        </p:nvSpPr>
        <p:spPr>
          <a:xfrm>
            <a:off x="501650" y="338230"/>
            <a:ext cx="10852150" cy="1325563"/>
          </a:xfrm>
        </p:spPr>
        <p:txBody>
          <a:bodyPr/>
          <a:lstStyle/>
          <a:p>
            <a:r>
              <a:rPr lang="de-DE" dirty="0"/>
              <a:t>*Daniels Prophetie der 70 Jahrwochen</a:t>
            </a:r>
          </a:p>
        </p:txBody>
      </p:sp>
      <p:sp>
        <p:nvSpPr>
          <p:cNvPr id="3" name="Inhaltsplatzhalter 2">
            <a:extLst>
              <a:ext uri="{FF2B5EF4-FFF2-40B4-BE49-F238E27FC236}">
                <a16:creationId xmlns:a16="http://schemas.microsoft.com/office/drawing/2014/main" id="{D3B69FC7-B38A-416E-9F4C-8555E28BA76B}"/>
              </a:ext>
            </a:extLst>
          </p:cNvPr>
          <p:cNvSpPr>
            <a:spLocks noGrp="1"/>
          </p:cNvSpPr>
          <p:nvPr>
            <p:ph idx="1"/>
          </p:nvPr>
        </p:nvSpPr>
        <p:spPr>
          <a:xfrm>
            <a:off x="501650" y="1446398"/>
            <a:ext cx="11099800" cy="5411602"/>
          </a:xfrm>
        </p:spPr>
        <p:txBody>
          <a:bodyPr>
            <a:normAutofit lnSpcReduction="10000"/>
          </a:bodyPr>
          <a:lstStyle/>
          <a:p>
            <a:r>
              <a:rPr lang="de-DE" sz="1700" dirty="0"/>
              <a:t>Die siebenjährige </a:t>
            </a:r>
            <a:r>
              <a:rPr lang="de-DE" sz="1700" dirty="0" err="1"/>
              <a:t>Trübsalszeit</a:t>
            </a:r>
            <a:r>
              <a:rPr lang="de-DE" sz="1700" dirty="0"/>
              <a:t> leitet sich aus der letzten Woche von Daniels siebzig Jahrwochen ab. Dem Propheten Daniel wurde um 530 v.Chr. eine Prophetie über das Volk Israel gegeben:</a:t>
            </a:r>
          </a:p>
          <a:p>
            <a:pPr marL="0" indent="0">
              <a:buNone/>
            </a:pPr>
            <a:r>
              <a:rPr lang="de-DE" sz="1700" i="1" dirty="0"/>
              <a:t>	„Siebzig Wochen sind über dein Volk und über deine heilige Stadt bestimmt, um […] ein Allerheiligstes zu 	salben.“  	</a:t>
            </a:r>
            <a:r>
              <a:rPr lang="de-DE" sz="1700" dirty="0"/>
              <a:t>(Dan 9,24)</a:t>
            </a:r>
          </a:p>
          <a:p>
            <a:r>
              <a:rPr lang="de-DE" sz="1700" dirty="0"/>
              <a:t>Hier sind die 70 Jahrwochen gemeint oder 490 biblische Jahre (70x7, je ein Jahr für jedes Sabbatjahr, dass das Land nicht hatte, 2.Chr 36,21) mit je 360 Tagen pro Jahr.</a:t>
            </a:r>
          </a:p>
          <a:p>
            <a:endParaRPr lang="de-DE" sz="1700" dirty="0"/>
          </a:p>
          <a:p>
            <a:pPr marL="0" indent="0">
              <a:buNone/>
            </a:pPr>
            <a:endParaRPr lang="de-DE" sz="1700" dirty="0"/>
          </a:p>
          <a:p>
            <a:pPr marL="0" indent="0">
              <a:buNone/>
            </a:pPr>
            <a:endParaRPr lang="de-DE" sz="1700" dirty="0"/>
          </a:p>
          <a:p>
            <a:pPr marL="0" indent="0">
              <a:buNone/>
            </a:pPr>
            <a:endParaRPr lang="de-DE" sz="1700" dirty="0"/>
          </a:p>
          <a:p>
            <a:endParaRPr lang="de-DE" sz="1700" dirty="0"/>
          </a:p>
          <a:p>
            <a:r>
              <a:rPr lang="de-DE" sz="1700" dirty="0"/>
              <a:t>Die 70. Jahrwoche steht noch aus Über diese heißt es: </a:t>
            </a:r>
          </a:p>
          <a:p>
            <a:pPr marL="0" indent="0">
              <a:buNone/>
            </a:pPr>
            <a:r>
              <a:rPr lang="de-DE" sz="1700" i="1" dirty="0"/>
              <a:t>	„Und stark machen wird er einen Bund für die Vielen, eine Woche lang; und zur Hälfte der Woche wird er 	Schlachtopfer und Speisopfer aufhören lassen. […] festbeschlossene Vernichtung.“ </a:t>
            </a:r>
            <a:r>
              <a:rPr lang="de-DE" sz="1700" dirty="0"/>
              <a:t>(Dan 9,27)	</a:t>
            </a:r>
          </a:p>
          <a:p>
            <a:r>
              <a:rPr lang="de-DE" sz="1700" dirty="0"/>
              <a:t> Aus Parallelstellen im NT wird deutlich, dass mit „er“ ein antichristlicher Herrscher gemeint ist. Die Bibel spricht hier und an anderen Stellen von einer besonderen Veränderung in der Mitte der Woche. Die zweite Hälfte der Jahrwochen wird als „Große Trübsal“ bezeichnet, „wie von Anfang der Welt keine gewesen ist“. Diese Zeit wird als „1260 Tage“ (hieraus ergeben sich die 30 extra Tage in der Endzeit, s. Tabelle), „eine, zwei und eine halbe Zeit“ oder „42 Monate“ beschrieben, die um der Auserwählten willen verkürzt wird (Dan 12,1.7.11; </a:t>
            </a:r>
            <a:r>
              <a:rPr lang="de-DE" sz="1700" dirty="0" err="1"/>
              <a:t>Mt</a:t>
            </a:r>
            <a:r>
              <a:rPr lang="de-DE" sz="1700" dirty="0"/>
              <a:t> 24,21-22: Offb 11,3; 13,5)</a:t>
            </a:r>
          </a:p>
          <a:p>
            <a:endParaRPr lang="de-DE" sz="1800" dirty="0"/>
          </a:p>
        </p:txBody>
      </p:sp>
      <p:graphicFrame>
        <p:nvGraphicFramePr>
          <p:cNvPr id="6" name="Tabelle 6">
            <a:extLst>
              <a:ext uri="{FF2B5EF4-FFF2-40B4-BE49-F238E27FC236}">
                <a16:creationId xmlns:a16="http://schemas.microsoft.com/office/drawing/2014/main" id="{C42B1F36-1404-4A7B-B3B6-237BA0417AB7}"/>
              </a:ext>
            </a:extLst>
          </p:cNvPr>
          <p:cNvGraphicFramePr>
            <a:graphicFrameLocks noGrp="1"/>
          </p:cNvGraphicFramePr>
          <p:nvPr>
            <p:extLst>
              <p:ext uri="{D42A27DB-BD31-4B8C-83A1-F6EECF244321}">
                <p14:modId xmlns:p14="http://schemas.microsoft.com/office/powerpoint/2010/main" val="534419958"/>
              </p:ext>
            </p:extLst>
          </p:nvPr>
        </p:nvGraphicFramePr>
        <p:xfrm>
          <a:off x="1683430" y="3272972"/>
          <a:ext cx="8736239" cy="1249680"/>
        </p:xfrm>
        <a:graphic>
          <a:graphicData uri="http://schemas.openxmlformats.org/drawingml/2006/table">
            <a:tbl>
              <a:tblPr firstRow="1" bandRow="1">
                <a:tableStyleId>{5C22544A-7EE6-4342-B048-85BDC9FD1C3A}</a:tableStyleId>
              </a:tblPr>
              <a:tblGrid>
                <a:gridCol w="4668428">
                  <a:extLst>
                    <a:ext uri="{9D8B030D-6E8A-4147-A177-3AD203B41FA5}">
                      <a16:colId xmlns:a16="http://schemas.microsoft.com/office/drawing/2014/main" val="3616233164"/>
                    </a:ext>
                  </a:extLst>
                </a:gridCol>
                <a:gridCol w="1556143">
                  <a:extLst>
                    <a:ext uri="{9D8B030D-6E8A-4147-A177-3AD203B41FA5}">
                      <a16:colId xmlns:a16="http://schemas.microsoft.com/office/drawing/2014/main" val="3037184203"/>
                    </a:ext>
                  </a:extLst>
                </a:gridCol>
                <a:gridCol w="1187582">
                  <a:extLst>
                    <a:ext uri="{9D8B030D-6E8A-4147-A177-3AD203B41FA5}">
                      <a16:colId xmlns:a16="http://schemas.microsoft.com/office/drawing/2014/main" val="3559956910"/>
                    </a:ext>
                  </a:extLst>
                </a:gridCol>
                <a:gridCol w="1324086">
                  <a:extLst>
                    <a:ext uri="{9D8B030D-6E8A-4147-A177-3AD203B41FA5}">
                      <a16:colId xmlns:a16="http://schemas.microsoft.com/office/drawing/2014/main" val="3835467707"/>
                    </a:ext>
                  </a:extLst>
                </a:gridCol>
              </a:tblGrid>
              <a:tr h="165413">
                <a:tc>
                  <a:txBody>
                    <a:bodyPr/>
                    <a:lstStyle/>
                    <a:p>
                      <a:r>
                        <a:rPr lang="de-DE" sz="1600" dirty="0"/>
                        <a:t>69 Jahrwochen</a:t>
                      </a:r>
                    </a:p>
                  </a:txBody>
                  <a:tcPr/>
                </a:tc>
                <a:tc rowSpan="2">
                  <a:txBody>
                    <a:bodyPr/>
                    <a:lstStyle/>
                    <a:p>
                      <a:pPr algn="ctr"/>
                      <a:r>
                        <a:rPr lang="de-DE" sz="1600" dirty="0"/>
                        <a:t>Gemeinde-</a:t>
                      </a:r>
                      <a:r>
                        <a:rPr lang="de-DE" sz="1600" dirty="0" err="1"/>
                        <a:t>zeitalter</a:t>
                      </a:r>
                      <a:endParaRPr lang="de-DE" sz="1600" dirty="0"/>
                    </a:p>
                  </a:txBody>
                  <a:tcPr anchor="ctr"/>
                </a:tc>
                <a:tc gridSpan="2">
                  <a:txBody>
                    <a:bodyPr/>
                    <a:lstStyle/>
                    <a:p>
                      <a:pPr algn="ctr"/>
                      <a:r>
                        <a:rPr lang="de-DE" sz="1600" dirty="0"/>
                        <a:t>70. Woche</a:t>
                      </a:r>
                    </a:p>
                  </a:txBody>
                  <a:tcPr anchor="ctr"/>
                </a:tc>
                <a:tc hMerge="1">
                  <a:txBody>
                    <a:bodyPr/>
                    <a:lstStyle/>
                    <a:p>
                      <a:endParaRPr lang="de-DE" dirty="0"/>
                    </a:p>
                  </a:txBody>
                  <a:tcPr/>
                </a:tc>
                <a:extLst>
                  <a:ext uri="{0D108BD9-81ED-4DB2-BD59-A6C34878D82A}">
                    <a16:rowId xmlns:a16="http://schemas.microsoft.com/office/drawing/2014/main" val="2131891186"/>
                  </a:ext>
                </a:extLst>
              </a:tr>
              <a:tr h="370840">
                <a:tc>
                  <a:txBody>
                    <a:bodyPr/>
                    <a:lstStyle/>
                    <a:p>
                      <a:r>
                        <a:rPr lang="de-DE" sz="1600" dirty="0"/>
                        <a:t>Von 444/445 v.Chr. (</a:t>
                      </a:r>
                      <a:r>
                        <a:rPr lang="de-DE" sz="1600" dirty="0" err="1"/>
                        <a:t>Neh</a:t>
                      </a:r>
                      <a:r>
                        <a:rPr lang="de-DE" sz="1600" dirty="0"/>
                        <a:t> 2,1-8) bis 32/33 n.Chr. (Jesu Kreuzigung) sind es 69x7x360 = 173 880 Tage</a:t>
                      </a:r>
                      <a:endParaRPr lang="de-DE" sz="1600" i="1" dirty="0"/>
                    </a:p>
                    <a:p>
                      <a:r>
                        <a:rPr lang="de-DE" sz="1100" i="1" dirty="0"/>
                        <a:t>Andere Sicht:</a:t>
                      </a:r>
                      <a:r>
                        <a:rPr lang="de-DE" sz="1100" dirty="0"/>
                        <a:t> von 458/457 v.Chr. (</a:t>
                      </a:r>
                      <a:r>
                        <a:rPr lang="de-DE" sz="1100" dirty="0" err="1"/>
                        <a:t>Esr</a:t>
                      </a:r>
                      <a:r>
                        <a:rPr lang="de-DE" sz="1100" dirty="0"/>
                        <a:t> 7,11-26) auf das Jahr 26/27 n.Chr. (dem Beginn des Wirkens Jesu)</a:t>
                      </a:r>
                    </a:p>
                  </a:txBody>
                  <a:tcPr/>
                </a:tc>
                <a:tc vMerge="1">
                  <a:txBody>
                    <a:bodyPr/>
                    <a:lstStyle/>
                    <a:p>
                      <a:endParaRPr lang="de-DE" dirty="0"/>
                    </a:p>
                  </a:txBody>
                  <a:tcPr/>
                </a:tc>
                <a:tc>
                  <a:txBody>
                    <a:bodyPr/>
                    <a:lstStyle/>
                    <a:p>
                      <a:pPr algn="ctr"/>
                      <a:r>
                        <a:rPr lang="de-DE" sz="1600" dirty="0"/>
                        <a:t>½ Woche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a:t>½ Woche</a:t>
                      </a:r>
                    </a:p>
                  </a:txBody>
                  <a:tcPr anchor="ctr"/>
                </a:tc>
                <a:extLst>
                  <a:ext uri="{0D108BD9-81ED-4DB2-BD59-A6C34878D82A}">
                    <a16:rowId xmlns:a16="http://schemas.microsoft.com/office/drawing/2014/main" val="2017570783"/>
                  </a:ext>
                </a:extLst>
              </a:tr>
            </a:tbl>
          </a:graphicData>
        </a:graphic>
      </p:graphicFrame>
    </p:spTree>
    <p:extLst>
      <p:ext uri="{BB962C8B-B14F-4D97-AF65-F5344CB8AC3E}">
        <p14:creationId xmlns:p14="http://schemas.microsoft.com/office/powerpoint/2010/main" val="32517147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6917</Words>
  <Application>Microsoft Office PowerPoint</Application>
  <PresentationFormat>Breitbild</PresentationFormat>
  <Paragraphs>375</Paragraphs>
  <Slides>13</Slides>
  <Notes>13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13</vt:i4>
      </vt:variant>
    </vt:vector>
  </HeadingPairs>
  <TitlesOfParts>
    <vt:vector size="22" baseType="lpstr">
      <vt:lpstr>Arial</vt:lpstr>
      <vt:lpstr>Calibri</vt:lpstr>
      <vt:lpstr>Calibri Light</vt:lpstr>
      <vt:lpstr>Courier New</vt:lpstr>
      <vt:lpstr>narrow_regular</vt:lpstr>
      <vt:lpstr>Open Sans</vt:lpstr>
      <vt:lpstr>Symbol</vt:lpstr>
      <vt:lpstr>Wingdings</vt:lpstr>
      <vt:lpstr>Office</vt:lpstr>
      <vt:lpstr>PowerPoint-Präsentation</vt:lpstr>
      <vt:lpstr>PowerPoint-Präsentation</vt:lpstr>
      <vt:lpstr>Wie wird die Entrückung sein?</vt:lpstr>
      <vt:lpstr>Warum wird die Entrückung sein?</vt:lpstr>
      <vt:lpstr>Wann wird die Entrückung sein?</vt:lpstr>
      <vt:lpstr>PowerPoint-Präsentation</vt:lpstr>
      <vt:lpstr>PowerPoint-Präsentation</vt:lpstr>
      <vt:lpstr>Jesus kommt wieder – was heißt das für mich? (seelsorgerliche Anweisungen des Herrn für das „Ende“: Matthäus 24)</vt:lpstr>
      <vt:lpstr>*Daniels Prophetie der 70 Jahrwochen</vt:lpstr>
      <vt:lpstr>PowerPoint-Präsentation</vt:lpstr>
      <vt:lpstr>FAQ</vt:lpstr>
      <vt:lpstr>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Ingo Krause</dc:creator>
  <cp:lastModifiedBy>Ingo Krause</cp:lastModifiedBy>
  <cp:revision>6</cp:revision>
  <dcterms:created xsi:type="dcterms:W3CDTF">2021-01-06T10:10:07Z</dcterms:created>
  <dcterms:modified xsi:type="dcterms:W3CDTF">2021-01-10T07:11:24Z</dcterms:modified>
</cp:coreProperties>
</file>